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4"/>
  </p:notesMasterIdLst>
  <p:sldIdLst>
    <p:sldId id="274" r:id="rId4"/>
    <p:sldId id="282" r:id="rId5"/>
    <p:sldId id="322" r:id="rId6"/>
    <p:sldId id="323" r:id="rId7"/>
    <p:sldId id="324" r:id="rId8"/>
    <p:sldId id="325" r:id="rId9"/>
    <p:sldId id="326" r:id="rId10"/>
    <p:sldId id="327" r:id="rId11"/>
    <p:sldId id="309" r:id="rId12"/>
    <p:sldId id="32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showGuides="1">
      <p:cViewPr varScale="1">
        <p:scale>
          <a:sx n="120" d="100"/>
          <a:sy n="120" d="100"/>
        </p:scale>
        <p:origin x="120"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1A3E6-223D-4C10-BC28-11855D4D0C80}" type="datetimeFigureOut">
              <a:rPr lang="en-GB" smtClean="0"/>
              <a:t>13/04/2023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9B6740-CFCA-4E19-BA98-EA1BBA56F0B1}" type="slidenum">
              <a:rPr lang="en-GB" smtClean="0"/>
              <a:t>‹#›</a:t>
            </a:fld>
            <a:endParaRPr lang="en-GB"/>
          </a:p>
        </p:txBody>
      </p:sp>
    </p:spTree>
    <p:extLst>
      <p:ext uri="{BB962C8B-B14F-4D97-AF65-F5344CB8AC3E}">
        <p14:creationId xmlns:p14="http://schemas.microsoft.com/office/powerpoint/2010/main" val="1115247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139623-9BFD-467F-A6DE-4962E4175F64}" type="slidenum">
              <a:rPr lang="en-GB" smtClean="0"/>
              <a:t>1</a:t>
            </a:fld>
            <a:endParaRPr lang="en-GB" dirty="0"/>
          </a:p>
        </p:txBody>
      </p:sp>
    </p:spTree>
    <p:extLst>
      <p:ext uri="{BB962C8B-B14F-4D97-AF65-F5344CB8AC3E}">
        <p14:creationId xmlns:p14="http://schemas.microsoft.com/office/powerpoint/2010/main" val="2024102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139623-9BFD-467F-A6DE-4962E4175F64}" type="slidenum">
              <a:rPr lang="en-GB" smtClean="0"/>
              <a:t>2</a:t>
            </a:fld>
            <a:endParaRPr lang="en-GB" dirty="0"/>
          </a:p>
        </p:txBody>
      </p:sp>
    </p:spTree>
    <p:extLst>
      <p:ext uri="{BB962C8B-B14F-4D97-AF65-F5344CB8AC3E}">
        <p14:creationId xmlns:p14="http://schemas.microsoft.com/office/powerpoint/2010/main" val="1130612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139623-9BFD-467F-A6DE-4962E4175F64}" type="slidenum">
              <a:rPr lang="en-GB" smtClean="0"/>
              <a:t>5</a:t>
            </a:fld>
            <a:endParaRPr lang="en-GB" dirty="0"/>
          </a:p>
        </p:txBody>
      </p:sp>
    </p:spTree>
    <p:extLst>
      <p:ext uri="{BB962C8B-B14F-4D97-AF65-F5344CB8AC3E}">
        <p14:creationId xmlns:p14="http://schemas.microsoft.com/office/powerpoint/2010/main" val="1599074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39139623-9BFD-467F-A6DE-4962E4175F64}" type="slidenum">
              <a:rPr lang="en-GB" smtClean="0"/>
              <a:t>6</a:t>
            </a:fld>
            <a:endParaRPr lang="en-GB" dirty="0"/>
          </a:p>
        </p:txBody>
      </p:sp>
    </p:spTree>
    <p:extLst>
      <p:ext uri="{BB962C8B-B14F-4D97-AF65-F5344CB8AC3E}">
        <p14:creationId xmlns:p14="http://schemas.microsoft.com/office/powerpoint/2010/main" val="3617355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139623-9BFD-467F-A6DE-4962E4175F64}" type="slidenum">
              <a:rPr lang="en-GB" smtClean="0"/>
              <a:t>9</a:t>
            </a:fld>
            <a:endParaRPr lang="en-GB" dirty="0"/>
          </a:p>
        </p:txBody>
      </p:sp>
    </p:spTree>
    <p:extLst>
      <p:ext uri="{BB962C8B-B14F-4D97-AF65-F5344CB8AC3E}">
        <p14:creationId xmlns:p14="http://schemas.microsoft.com/office/powerpoint/2010/main" val="3352458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D7A2EB-A10F-4E2F-A13C-2E3FE71FA9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F1493D4D-2653-4138-A970-61C7E5693689}"/>
              </a:ext>
            </a:extLst>
          </p:cNvPr>
          <p:cNvSpPr>
            <a:spLocks noGrp="1"/>
          </p:cNvSpPr>
          <p:nvPr>
            <p:ph type="subTitle" idx="1"/>
          </p:nvPr>
        </p:nvSpPr>
        <p:spPr>
          <a:xfrm>
            <a:off x="5064642" y="3429000"/>
            <a:ext cx="6332701" cy="526686"/>
          </a:xfrm>
          <a:prstGeom prst="rect">
            <a:avLst/>
          </a:prstGeo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28562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background - use sparing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7275DC-085D-40F0-8707-109EDC10AA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5DD1D513-74B9-4571-B1B1-98500176BC4B}"/>
              </a:ext>
            </a:extLst>
          </p:cNvPr>
          <p:cNvSpPr>
            <a:spLocks noGrp="1"/>
          </p:cNvSpPr>
          <p:nvPr>
            <p:ph sz="quarter" idx="13" hasCustomPrompt="1"/>
          </p:nvPr>
        </p:nvSpPr>
        <p:spPr>
          <a:xfrm>
            <a:off x="422275" y="483394"/>
            <a:ext cx="3159125" cy="544512"/>
          </a:xfrm>
          <a:prstGeom prst="rect">
            <a:avLst/>
          </a:prstGeom>
        </p:spPr>
        <p:txBody>
          <a:bodyPr/>
          <a:lstStyle>
            <a:lvl1pPr marL="0" indent="0">
              <a:buNone/>
              <a:defRPr sz="2400" b="1">
                <a:solidFill>
                  <a:schemeClr val="bg1"/>
                </a:solidFill>
              </a:defRPr>
            </a:lvl1pPr>
          </a:lstStyle>
          <a:p>
            <a:pPr lvl="0"/>
            <a:r>
              <a:rPr lang="en-GB" sz="2400" b="1" dirty="0"/>
              <a:t>Click to add heading</a:t>
            </a:r>
            <a:endParaRPr lang="en-GB" dirty="0"/>
          </a:p>
        </p:txBody>
      </p:sp>
      <p:sp>
        <p:nvSpPr>
          <p:cNvPr id="11" name="Text Placeholder 10">
            <a:extLst>
              <a:ext uri="{FF2B5EF4-FFF2-40B4-BE49-F238E27FC236}">
                <a16:creationId xmlns:a16="http://schemas.microsoft.com/office/drawing/2014/main" id="{BA4081A9-3E24-4AF3-A13B-277253C8494E}"/>
              </a:ext>
            </a:extLst>
          </p:cNvPr>
          <p:cNvSpPr>
            <a:spLocks noGrp="1"/>
          </p:cNvSpPr>
          <p:nvPr>
            <p:ph type="body" sz="quarter" idx="14" hasCustomPrompt="1"/>
          </p:nvPr>
        </p:nvSpPr>
        <p:spPr>
          <a:xfrm>
            <a:off x="422275" y="1027113"/>
            <a:ext cx="6372225" cy="2492375"/>
          </a:xfrm>
          <a:prstGeom prst="rect">
            <a:avLst/>
          </a:prstGeom>
        </p:spPr>
        <p:txBody>
          <a:bodyPr/>
          <a:lstStyle>
            <a:lvl1pPr>
              <a:defRPr sz="22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text</a:t>
            </a:r>
          </a:p>
          <a:p>
            <a:pPr lvl="0"/>
            <a:endParaRPr lang="en-US" dirty="0"/>
          </a:p>
          <a:p>
            <a:pPr lvl="0"/>
            <a:endParaRPr lang="en-US" dirty="0"/>
          </a:p>
        </p:txBody>
      </p:sp>
      <p:sp>
        <p:nvSpPr>
          <p:cNvPr id="10" name="Content Placeholder 9">
            <a:extLst>
              <a:ext uri="{FF2B5EF4-FFF2-40B4-BE49-F238E27FC236}">
                <a16:creationId xmlns:a16="http://schemas.microsoft.com/office/drawing/2014/main" id="{032AF461-FE9C-4E54-AEF2-3589B9D99D72}"/>
              </a:ext>
            </a:extLst>
          </p:cNvPr>
          <p:cNvSpPr>
            <a:spLocks noGrp="1"/>
          </p:cNvSpPr>
          <p:nvPr>
            <p:ph sz="quarter" idx="15" hasCustomPrompt="1"/>
          </p:nvPr>
        </p:nvSpPr>
        <p:spPr>
          <a:xfrm>
            <a:off x="4369981" y="3629025"/>
            <a:ext cx="3010307" cy="1963738"/>
          </a:xfrm>
          <a:prstGeom prst="rect">
            <a:avLst/>
          </a:prstGeom>
        </p:spPr>
        <p:txBody>
          <a:bodyPr/>
          <a:lstStyle>
            <a:lvl1pPr marL="0" indent="0">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Click to edit text</a:t>
            </a:r>
            <a:endParaRPr lang="en-GB" dirty="0"/>
          </a:p>
        </p:txBody>
      </p:sp>
      <p:sp>
        <p:nvSpPr>
          <p:cNvPr id="13" name="TextBox 12">
            <a:extLst>
              <a:ext uri="{FF2B5EF4-FFF2-40B4-BE49-F238E27FC236}">
                <a16:creationId xmlns:a16="http://schemas.microsoft.com/office/drawing/2014/main" id="{F8FA45FD-5CFE-4D25-9D3C-F36C6667B058}"/>
              </a:ext>
            </a:extLst>
          </p:cNvPr>
          <p:cNvSpPr txBox="1"/>
          <p:nvPr userDrawn="1"/>
        </p:nvSpPr>
        <p:spPr>
          <a:xfrm>
            <a:off x="8126738" y="6442531"/>
            <a:ext cx="3062177"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Open slide master and add classification here</a:t>
            </a:r>
          </a:p>
        </p:txBody>
      </p:sp>
    </p:spTree>
    <p:extLst>
      <p:ext uri="{BB962C8B-B14F-4D97-AF65-F5344CB8AC3E}">
        <p14:creationId xmlns:p14="http://schemas.microsoft.com/office/powerpoint/2010/main" val="1967232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head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E0F2B9-F8CC-42D6-9E30-2A6079E86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Picture Placeholder 11">
            <a:extLst>
              <a:ext uri="{FF2B5EF4-FFF2-40B4-BE49-F238E27FC236}">
                <a16:creationId xmlns:a16="http://schemas.microsoft.com/office/drawing/2014/main" id="{4D2ECAE5-07FF-48A4-AE0A-658DCE048AEB}"/>
              </a:ext>
            </a:extLst>
          </p:cNvPr>
          <p:cNvSpPr>
            <a:spLocks noGrp="1"/>
          </p:cNvSpPr>
          <p:nvPr>
            <p:ph type="pic" sz="quarter" idx="13"/>
          </p:nvPr>
        </p:nvSpPr>
        <p:spPr>
          <a:xfrm>
            <a:off x="2137144" y="1234433"/>
            <a:ext cx="7687340" cy="3730972"/>
          </a:xfrm>
          <a:prstGeom prst="rect">
            <a:avLst/>
          </a:prstGeom>
        </p:spPr>
        <p:txBody>
          <a:bodyPr/>
          <a:lstStyle>
            <a:lvl1pPr marL="0" indent="0">
              <a:buNone/>
              <a:defRPr/>
            </a:lvl1pPr>
          </a:lstStyle>
          <a:p>
            <a:r>
              <a:rPr lang="en-US"/>
              <a:t>Click icon to add picture</a:t>
            </a:r>
            <a:endParaRPr lang="en-GB" dirty="0"/>
          </a:p>
        </p:txBody>
      </p:sp>
      <p:sp>
        <p:nvSpPr>
          <p:cNvPr id="14" name="Content Placeholder 13">
            <a:extLst>
              <a:ext uri="{FF2B5EF4-FFF2-40B4-BE49-F238E27FC236}">
                <a16:creationId xmlns:a16="http://schemas.microsoft.com/office/drawing/2014/main" id="{9E5A8386-96DB-4896-A7EE-1454DB2CD9A5}"/>
              </a:ext>
            </a:extLst>
          </p:cNvPr>
          <p:cNvSpPr>
            <a:spLocks noGrp="1"/>
          </p:cNvSpPr>
          <p:nvPr>
            <p:ph sz="quarter" idx="14" hasCustomPrompt="1"/>
          </p:nvPr>
        </p:nvSpPr>
        <p:spPr>
          <a:xfrm>
            <a:off x="838200" y="361950"/>
            <a:ext cx="3095625" cy="625475"/>
          </a:xfrm>
          <a:prstGeom prst="rect">
            <a:avLst/>
          </a:prstGeom>
        </p:spPr>
        <p:txBody>
          <a:bodyPr/>
          <a:lstStyle>
            <a:lvl1pPr marL="0" indent="0">
              <a:buNone/>
              <a:defRPr sz="2400" b="1"/>
            </a:lvl1pPr>
          </a:lstStyle>
          <a:p>
            <a:pPr lvl="0"/>
            <a:r>
              <a:rPr lang="en-GB" dirty="0"/>
              <a:t>Add header here</a:t>
            </a:r>
          </a:p>
        </p:txBody>
      </p:sp>
      <p:sp>
        <p:nvSpPr>
          <p:cNvPr id="16" name="Content Placeholder 15">
            <a:extLst>
              <a:ext uri="{FF2B5EF4-FFF2-40B4-BE49-F238E27FC236}">
                <a16:creationId xmlns:a16="http://schemas.microsoft.com/office/drawing/2014/main" id="{C1136D50-51D4-457D-9A5B-67C440C6FF45}"/>
              </a:ext>
            </a:extLst>
          </p:cNvPr>
          <p:cNvSpPr>
            <a:spLocks noGrp="1"/>
          </p:cNvSpPr>
          <p:nvPr>
            <p:ph sz="quarter" idx="15" hasCustomPrompt="1"/>
          </p:nvPr>
        </p:nvSpPr>
        <p:spPr>
          <a:xfrm>
            <a:off x="10090150" y="4338638"/>
            <a:ext cx="1676400" cy="627062"/>
          </a:xfrm>
          <a:prstGeom prst="rect">
            <a:avLst/>
          </a:prstGeom>
        </p:spPr>
        <p:txBody>
          <a:bodyPr/>
          <a:lstStyle>
            <a:lvl1pPr marL="0" indent="0">
              <a:buNone/>
              <a:defRPr sz="1400"/>
            </a:lvl1pPr>
          </a:lstStyle>
          <a:p>
            <a:pPr lvl="0"/>
            <a:r>
              <a:rPr lang="en-GB" sz="1400" dirty="0"/>
              <a:t>Add caption here</a:t>
            </a:r>
            <a:endParaRPr lang="en-GB" dirty="0"/>
          </a:p>
        </p:txBody>
      </p:sp>
      <p:sp>
        <p:nvSpPr>
          <p:cNvPr id="17" name="TextBox 16">
            <a:extLst>
              <a:ext uri="{FF2B5EF4-FFF2-40B4-BE49-F238E27FC236}">
                <a16:creationId xmlns:a16="http://schemas.microsoft.com/office/drawing/2014/main" id="{A41335E0-15F6-46E9-9535-FB76C9D13166}"/>
              </a:ext>
            </a:extLst>
          </p:cNvPr>
          <p:cNvSpPr txBox="1"/>
          <p:nvPr userDrawn="1"/>
        </p:nvSpPr>
        <p:spPr>
          <a:xfrm>
            <a:off x="268058" y="5843960"/>
            <a:ext cx="3062177"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Open slide master and add classification here</a:t>
            </a:r>
          </a:p>
        </p:txBody>
      </p:sp>
    </p:spTree>
    <p:extLst>
      <p:ext uri="{BB962C8B-B14F-4D97-AF65-F5344CB8AC3E}">
        <p14:creationId xmlns:p14="http://schemas.microsoft.com/office/powerpoint/2010/main" val="2500875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slide no bottom bar colour log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107C84A-65D2-4CF2-AA5B-7E5731E7A5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Content Placeholder 16">
            <a:extLst>
              <a:ext uri="{FF2B5EF4-FFF2-40B4-BE49-F238E27FC236}">
                <a16:creationId xmlns:a16="http://schemas.microsoft.com/office/drawing/2014/main" id="{1472D0BF-FF6E-4479-92FD-D0F09BD08022}"/>
              </a:ext>
            </a:extLst>
          </p:cNvPr>
          <p:cNvSpPr>
            <a:spLocks noGrp="1"/>
          </p:cNvSpPr>
          <p:nvPr>
            <p:ph sz="quarter" idx="13" hasCustomPrompt="1"/>
          </p:nvPr>
        </p:nvSpPr>
        <p:spPr>
          <a:xfrm>
            <a:off x="399978" y="368301"/>
            <a:ext cx="7114278" cy="550862"/>
          </a:xfrm>
          <a:prstGeom prst="rect">
            <a:avLst/>
          </a:prstGeom>
        </p:spPr>
        <p:txBody>
          <a:bodyPr/>
          <a:lstStyle>
            <a:lvl1pPr marL="0" indent="0">
              <a:buNone/>
              <a:defRPr sz="2400" b="1"/>
            </a:lvl1pPr>
          </a:lstStyle>
          <a:p>
            <a:pPr lvl="0"/>
            <a:r>
              <a:rPr lang="en-GB" sz="2400" b="1" dirty="0"/>
              <a:t>Add header here</a:t>
            </a:r>
            <a:endParaRPr lang="en-GB" dirty="0"/>
          </a:p>
        </p:txBody>
      </p:sp>
      <p:sp>
        <p:nvSpPr>
          <p:cNvPr id="25" name="Content Placeholder 18">
            <a:extLst>
              <a:ext uri="{FF2B5EF4-FFF2-40B4-BE49-F238E27FC236}">
                <a16:creationId xmlns:a16="http://schemas.microsoft.com/office/drawing/2014/main" id="{F40A0C33-20BC-4D1A-9770-45EC942C6885}"/>
              </a:ext>
            </a:extLst>
          </p:cNvPr>
          <p:cNvSpPr>
            <a:spLocks noGrp="1"/>
          </p:cNvSpPr>
          <p:nvPr>
            <p:ph sz="quarter" idx="14" hasCustomPrompt="1"/>
          </p:nvPr>
        </p:nvSpPr>
        <p:spPr>
          <a:xfrm>
            <a:off x="4203545" y="1002507"/>
            <a:ext cx="3301030" cy="5270500"/>
          </a:xfrm>
          <a:prstGeom prst="rect">
            <a:avLst/>
          </a:prstGeom>
        </p:spPr>
        <p:txBody>
          <a:bodyPr/>
          <a:lstStyle>
            <a:lvl1pPr marL="0" indent="0">
              <a:buNone/>
              <a:defRPr sz="1800"/>
            </a:lvl1pPr>
          </a:lstStyle>
          <a:p>
            <a:pPr lvl="0"/>
            <a:r>
              <a:rPr lang="en-GB" sz="1800" dirty="0"/>
              <a:t>Add text here</a:t>
            </a:r>
            <a:endParaRPr lang="en-GB" dirty="0"/>
          </a:p>
        </p:txBody>
      </p:sp>
      <p:sp>
        <p:nvSpPr>
          <p:cNvPr id="26" name="Picture Placeholder 21">
            <a:extLst>
              <a:ext uri="{FF2B5EF4-FFF2-40B4-BE49-F238E27FC236}">
                <a16:creationId xmlns:a16="http://schemas.microsoft.com/office/drawing/2014/main" id="{4AE987B7-70CC-4571-8480-1D3662611CC2}"/>
              </a:ext>
            </a:extLst>
          </p:cNvPr>
          <p:cNvSpPr>
            <a:spLocks noGrp="1"/>
          </p:cNvSpPr>
          <p:nvPr>
            <p:ph type="pic" sz="quarter" idx="16"/>
          </p:nvPr>
        </p:nvSpPr>
        <p:spPr>
          <a:xfrm>
            <a:off x="7923876" y="2175713"/>
            <a:ext cx="3079750" cy="1858421"/>
          </a:xfrm>
          <a:prstGeom prst="rect">
            <a:avLst/>
          </a:prstGeom>
        </p:spPr>
        <p:txBody>
          <a:bodyPr/>
          <a:lstStyle>
            <a:lvl1pPr marL="0" indent="0">
              <a:buNone/>
              <a:defRPr/>
            </a:lvl1pPr>
          </a:lstStyle>
          <a:p>
            <a:r>
              <a:rPr lang="en-US"/>
              <a:t>Click icon to add picture</a:t>
            </a:r>
            <a:endParaRPr lang="en-GB" dirty="0"/>
          </a:p>
        </p:txBody>
      </p:sp>
      <p:sp>
        <p:nvSpPr>
          <p:cNvPr id="27" name="Content Placeholder 18">
            <a:extLst>
              <a:ext uri="{FF2B5EF4-FFF2-40B4-BE49-F238E27FC236}">
                <a16:creationId xmlns:a16="http://schemas.microsoft.com/office/drawing/2014/main" id="{DF2FD22A-5167-4F97-8CC4-4E9EA60D66D0}"/>
              </a:ext>
            </a:extLst>
          </p:cNvPr>
          <p:cNvSpPr>
            <a:spLocks noGrp="1"/>
          </p:cNvSpPr>
          <p:nvPr>
            <p:ph sz="quarter" idx="15" hasCustomPrompt="1"/>
          </p:nvPr>
        </p:nvSpPr>
        <p:spPr>
          <a:xfrm>
            <a:off x="420676" y="1002507"/>
            <a:ext cx="3301030" cy="5270500"/>
          </a:xfrm>
          <a:prstGeom prst="rect">
            <a:avLst/>
          </a:prstGeom>
        </p:spPr>
        <p:txBody>
          <a:bodyPr/>
          <a:lstStyle>
            <a:lvl1pPr marL="0" indent="0">
              <a:buNone/>
              <a:defRPr sz="1800"/>
            </a:lvl1pPr>
          </a:lstStyle>
          <a:p>
            <a:pPr lvl="0"/>
            <a:r>
              <a:rPr lang="en-GB" sz="1800" dirty="0"/>
              <a:t>Add text here</a:t>
            </a:r>
            <a:endParaRPr lang="en-GB" dirty="0"/>
          </a:p>
        </p:txBody>
      </p:sp>
      <p:sp>
        <p:nvSpPr>
          <p:cNvPr id="28" name="Picture Placeholder 21">
            <a:extLst>
              <a:ext uri="{FF2B5EF4-FFF2-40B4-BE49-F238E27FC236}">
                <a16:creationId xmlns:a16="http://schemas.microsoft.com/office/drawing/2014/main" id="{72D63B32-E54C-4B74-B485-AEA0D81D6A26}"/>
              </a:ext>
            </a:extLst>
          </p:cNvPr>
          <p:cNvSpPr>
            <a:spLocks noGrp="1"/>
          </p:cNvSpPr>
          <p:nvPr>
            <p:ph type="pic" sz="quarter" idx="17"/>
          </p:nvPr>
        </p:nvSpPr>
        <p:spPr>
          <a:xfrm>
            <a:off x="8390584" y="4403838"/>
            <a:ext cx="3139429" cy="1827497"/>
          </a:xfrm>
          <a:prstGeom prst="rect">
            <a:avLst/>
          </a:prstGeom>
        </p:spPr>
        <p:txBody>
          <a:bodyPr/>
          <a:lstStyle>
            <a:lvl1pPr marL="0" indent="0">
              <a:buNone/>
              <a:defRPr/>
            </a:lvl1pPr>
          </a:lstStyle>
          <a:p>
            <a:r>
              <a:rPr lang="en-US"/>
              <a:t>Click icon to add picture</a:t>
            </a:r>
            <a:endParaRPr lang="en-GB" dirty="0"/>
          </a:p>
        </p:txBody>
      </p:sp>
      <p:sp>
        <p:nvSpPr>
          <p:cNvPr id="29" name="TextBox 28">
            <a:extLst>
              <a:ext uri="{FF2B5EF4-FFF2-40B4-BE49-F238E27FC236}">
                <a16:creationId xmlns:a16="http://schemas.microsoft.com/office/drawing/2014/main" id="{F1EFB1B3-8D36-4B4A-8F67-E930B13E5F3C}"/>
              </a:ext>
            </a:extLst>
          </p:cNvPr>
          <p:cNvSpPr txBox="1"/>
          <p:nvPr userDrawn="1"/>
        </p:nvSpPr>
        <p:spPr>
          <a:xfrm>
            <a:off x="420676" y="6400412"/>
            <a:ext cx="3062177"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Open slide master and add classification here</a:t>
            </a:r>
          </a:p>
        </p:txBody>
      </p:sp>
    </p:spTree>
    <p:extLst>
      <p:ext uri="{BB962C8B-B14F-4D97-AF65-F5344CB8AC3E}">
        <p14:creationId xmlns:p14="http://schemas.microsoft.com/office/powerpoint/2010/main" val="879637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slide no bottom bar white log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3017AF-DBE5-42CE-B8BF-D14B1E1BC2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2" name="Content Placeholder 16">
            <a:extLst>
              <a:ext uri="{FF2B5EF4-FFF2-40B4-BE49-F238E27FC236}">
                <a16:creationId xmlns:a16="http://schemas.microsoft.com/office/drawing/2014/main" id="{E6D103AC-EF73-4013-A373-5CE506E4D9FF}"/>
              </a:ext>
            </a:extLst>
          </p:cNvPr>
          <p:cNvSpPr>
            <a:spLocks noGrp="1"/>
          </p:cNvSpPr>
          <p:nvPr>
            <p:ph sz="quarter" idx="13" hasCustomPrompt="1"/>
          </p:nvPr>
        </p:nvSpPr>
        <p:spPr>
          <a:xfrm>
            <a:off x="399978" y="368301"/>
            <a:ext cx="7114278" cy="550862"/>
          </a:xfrm>
          <a:prstGeom prst="rect">
            <a:avLst/>
          </a:prstGeom>
        </p:spPr>
        <p:txBody>
          <a:bodyPr/>
          <a:lstStyle>
            <a:lvl1pPr marL="0" indent="0">
              <a:buNone/>
              <a:defRPr sz="2400" b="1"/>
            </a:lvl1pPr>
          </a:lstStyle>
          <a:p>
            <a:pPr lvl="0"/>
            <a:r>
              <a:rPr lang="en-GB" sz="2400" b="1" dirty="0"/>
              <a:t>Add header here</a:t>
            </a:r>
            <a:endParaRPr lang="en-GB" dirty="0"/>
          </a:p>
        </p:txBody>
      </p:sp>
      <p:sp>
        <p:nvSpPr>
          <p:cNvPr id="33" name="Content Placeholder 18">
            <a:extLst>
              <a:ext uri="{FF2B5EF4-FFF2-40B4-BE49-F238E27FC236}">
                <a16:creationId xmlns:a16="http://schemas.microsoft.com/office/drawing/2014/main" id="{8050D823-9F60-47BC-B37A-DF51A361F2E8}"/>
              </a:ext>
            </a:extLst>
          </p:cNvPr>
          <p:cNvSpPr>
            <a:spLocks noGrp="1"/>
          </p:cNvSpPr>
          <p:nvPr>
            <p:ph sz="quarter" idx="14" hasCustomPrompt="1"/>
          </p:nvPr>
        </p:nvSpPr>
        <p:spPr>
          <a:xfrm>
            <a:off x="4203545" y="1002507"/>
            <a:ext cx="3301030" cy="5270500"/>
          </a:xfrm>
          <a:prstGeom prst="rect">
            <a:avLst/>
          </a:prstGeom>
        </p:spPr>
        <p:txBody>
          <a:bodyPr/>
          <a:lstStyle>
            <a:lvl1pPr marL="0" indent="0">
              <a:buNone/>
              <a:defRPr sz="1800"/>
            </a:lvl1pPr>
          </a:lstStyle>
          <a:p>
            <a:pPr lvl="0"/>
            <a:r>
              <a:rPr lang="en-GB" sz="1800" dirty="0"/>
              <a:t>Add text here</a:t>
            </a:r>
            <a:endParaRPr lang="en-GB" dirty="0"/>
          </a:p>
        </p:txBody>
      </p:sp>
      <p:sp>
        <p:nvSpPr>
          <p:cNvPr id="35" name="Picture Placeholder 21">
            <a:extLst>
              <a:ext uri="{FF2B5EF4-FFF2-40B4-BE49-F238E27FC236}">
                <a16:creationId xmlns:a16="http://schemas.microsoft.com/office/drawing/2014/main" id="{EA08436F-03BE-4566-B8C6-67485C75B14C}"/>
              </a:ext>
            </a:extLst>
          </p:cNvPr>
          <p:cNvSpPr>
            <a:spLocks noGrp="1"/>
          </p:cNvSpPr>
          <p:nvPr>
            <p:ph type="pic" sz="quarter" idx="16"/>
          </p:nvPr>
        </p:nvSpPr>
        <p:spPr>
          <a:xfrm>
            <a:off x="7923876" y="2175713"/>
            <a:ext cx="3079750" cy="1858421"/>
          </a:xfrm>
          <a:prstGeom prst="rect">
            <a:avLst/>
          </a:prstGeom>
        </p:spPr>
        <p:txBody>
          <a:bodyPr/>
          <a:lstStyle>
            <a:lvl1pPr marL="0" indent="0">
              <a:buNone/>
              <a:defRPr/>
            </a:lvl1pPr>
          </a:lstStyle>
          <a:p>
            <a:r>
              <a:rPr lang="en-US"/>
              <a:t>Click icon to add picture</a:t>
            </a:r>
            <a:endParaRPr lang="en-GB" dirty="0"/>
          </a:p>
        </p:txBody>
      </p:sp>
      <p:sp>
        <p:nvSpPr>
          <p:cNvPr id="34" name="Content Placeholder 18">
            <a:extLst>
              <a:ext uri="{FF2B5EF4-FFF2-40B4-BE49-F238E27FC236}">
                <a16:creationId xmlns:a16="http://schemas.microsoft.com/office/drawing/2014/main" id="{582FF9A8-0510-4792-BECD-76FA98E5DD46}"/>
              </a:ext>
            </a:extLst>
          </p:cNvPr>
          <p:cNvSpPr>
            <a:spLocks noGrp="1"/>
          </p:cNvSpPr>
          <p:nvPr>
            <p:ph sz="quarter" idx="15" hasCustomPrompt="1"/>
          </p:nvPr>
        </p:nvSpPr>
        <p:spPr>
          <a:xfrm>
            <a:off x="420676" y="1002507"/>
            <a:ext cx="3301030" cy="5270500"/>
          </a:xfrm>
          <a:prstGeom prst="rect">
            <a:avLst/>
          </a:prstGeom>
        </p:spPr>
        <p:txBody>
          <a:bodyPr/>
          <a:lstStyle>
            <a:lvl1pPr marL="0" indent="0">
              <a:buNone/>
              <a:defRPr sz="1800"/>
            </a:lvl1pPr>
          </a:lstStyle>
          <a:p>
            <a:pPr lvl="0"/>
            <a:r>
              <a:rPr lang="en-GB" sz="1800" dirty="0"/>
              <a:t>Add text here</a:t>
            </a:r>
            <a:endParaRPr lang="en-GB" dirty="0"/>
          </a:p>
        </p:txBody>
      </p:sp>
      <p:sp>
        <p:nvSpPr>
          <p:cNvPr id="36" name="Picture Placeholder 21">
            <a:extLst>
              <a:ext uri="{FF2B5EF4-FFF2-40B4-BE49-F238E27FC236}">
                <a16:creationId xmlns:a16="http://schemas.microsoft.com/office/drawing/2014/main" id="{6B522873-AD5C-4D01-8B06-E4F5BBF77F96}"/>
              </a:ext>
            </a:extLst>
          </p:cNvPr>
          <p:cNvSpPr>
            <a:spLocks noGrp="1"/>
          </p:cNvSpPr>
          <p:nvPr>
            <p:ph type="pic" sz="quarter" idx="17"/>
          </p:nvPr>
        </p:nvSpPr>
        <p:spPr>
          <a:xfrm>
            <a:off x="8405526" y="4576729"/>
            <a:ext cx="3139429" cy="1827497"/>
          </a:xfrm>
          <a:prstGeom prst="rect">
            <a:avLst/>
          </a:prstGeom>
        </p:spPr>
        <p:txBody>
          <a:bodyPr/>
          <a:lstStyle>
            <a:lvl1pPr marL="0" indent="0">
              <a:buNone/>
              <a:defRPr/>
            </a:lvl1pPr>
          </a:lstStyle>
          <a:p>
            <a:r>
              <a:rPr lang="en-US"/>
              <a:t>Click icon to add picture</a:t>
            </a:r>
            <a:endParaRPr lang="en-GB" dirty="0"/>
          </a:p>
        </p:txBody>
      </p:sp>
      <p:sp>
        <p:nvSpPr>
          <p:cNvPr id="37" name="TextBox 36">
            <a:extLst>
              <a:ext uri="{FF2B5EF4-FFF2-40B4-BE49-F238E27FC236}">
                <a16:creationId xmlns:a16="http://schemas.microsoft.com/office/drawing/2014/main" id="{56A687DD-C842-456F-916B-5217554DC47A}"/>
              </a:ext>
            </a:extLst>
          </p:cNvPr>
          <p:cNvSpPr txBox="1"/>
          <p:nvPr userDrawn="1"/>
        </p:nvSpPr>
        <p:spPr>
          <a:xfrm>
            <a:off x="420676" y="6400412"/>
            <a:ext cx="3062177"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Open slide master and add classification here</a:t>
            </a:r>
          </a:p>
        </p:txBody>
      </p:sp>
    </p:spTree>
    <p:extLst>
      <p:ext uri="{BB962C8B-B14F-4D97-AF65-F5344CB8AC3E}">
        <p14:creationId xmlns:p14="http://schemas.microsoft.com/office/powerpoint/2010/main" val="2251230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large graphic and bottom ba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C5498B-CDF6-4C67-9BFD-D9EB9FEE65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Content Placeholder 12">
            <a:extLst>
              <a:ext uri="{FF2B5EF4-FFF2-40B4-BE49-F238E27FC236}">
                <a16:creationId xmlns:a16="http://schemas.microsoft.com/office/drawing/2014/main" id="{172DEA10-3506-4F6F-AD73-CBA78DE1AFDD}"/>
              </a:ext>
            </a:extLst>
          </p:cNvPr>
          <p:cNvSpPr>
            <a:spLocks noGrp="1"/>
          </p:cNvSpPr>
          <p:nvPr>
            <p:ph sz="quarter" idx="13" hasCustomPrompt="1"/>
          </p:nvPr>
        </p:nvSpPr>
        <p:spPr>
          <a:xfrm>
            <a:off x="376257" y="445785"/>
            <a:ext cx="6808787" cy="388938"/>
          </a:xfrm>
          <a:prstGeom prst="rect">
            <a:avLst/>
          </a:prstGeom>
        </p:spPr>
        <p:txBody>
          <a:bodyPr/>
          <a:lstStyle>
            <a:lvl1pPr marL="0" indent="0">
              <a:buNone/>
              <a:defRPr sz="2400" b="1"/>
            </a:lvl1pPr>
            <a:lvl2pPr>
              <a:defRPr sz="2400" b="1"/>
            </a:lvl2pPr>
            <a:lvl3pPr>
              <a:defRPr sz="2400" b="1"/>
            </a:lvl3pPr>
            <a:lvl4pPr>
              <a:defRPr sz="2400" b="1"/>
            </a:lvl4pPr>
            <a:lvl5pPr>
              <a:defRPr sz="2400" b="1"/>
            </a:lvl5pPr>
          </a:lstStyle>
          <a:p>
            <a:pPr lvl="0"/>
            <a:r>
              <a:rPr lang="en-GB" dirty="0"/>
              <a:t>Add header here</a:t>
            </a:r>
          </a:p>
        </p:txBody>
      </p:sp>
      <p:sp>
        <p:nvSpPr>
          <p:cNvPr id="15" name="Content Placeholder 14">
            <a:extLst>
              <a:ext uri="{FF2B5EF4-FFF2-40B4-BE49-F238E27FC236}">
                <a16:creationId xmlns:a16="http://schemas.microsoft.com/office/drawing/2014/main" id="{464BA1BF-2AD2-4B83-818F-8BBA902AA55C}"/>
              </a:ext>
            </a:extLst>
          </p:cNvPr>
          <p:cNvSpPr>
            <a:spLocks noGrp="1"/>
          </p:cNvSpPr>
          <p:nvPr>
            <p:ph sz="quarter" idx="14" hasCustomPrompt="1"/>
          </p:nvPr>
        </p:nvSpPr>
        <p:spPr>
          <a:xfrm>
            <a:off x="375168" y="982494"/>
            <a:ext cx="6808787" cy="4440237"/>
          </a:xfrm>
          <a:prstGeom prst="rect">
            <a:avLst/>
          </a:prstGeom>
        </p:spPr>
        <p:txBody>
          <a:bodyPr/>
          <a:lstStyle>
            <a:lvl1pPr marL="0" indent="0">
              <a:buNone/>
              <a:defRPr sz="1800"/>
            </a:lvl1pPr>
          </a:lstStyle>
          <a:p>
            <a:pPr lvl="0"/>
            <a:r>
              <a:rPr lang="en-GB" sz="1800" dirty="0"/>
              <a:t>Add text here</a:t>
            </a:r>
            <a:endParaRPr lang="en-GB" dirty="0"/>
          </a:p>
        </p:txBody>
      </p:sp>
      <p:sp>
        <p:nvSpPr>
          <p:cNvPr id="19" name="Picture Placeholder 18">
            <a:extLst>
              <a:ext uri="{FF2B5EF4-FFF2-40B4-BE49-F238E27FC236}">
                <a16:creationId xmlns:a16="http://schemas.microsoft.com/office/drawing/2014/main" id="{886FAC1A-3569-4F01-8D6F-99DBCF2F8506}"/>
              </a:ext>
            </a:extLst>
          </p:cNvPr>
          <p:cNvSpPr>
            <a:spLocks noGrp="1"/>
          </p:cNvSpPr>
          <p:nvPr>
            <p:ph type="pic" sz="quarter" idx="15"/>
          </p:nvPr>
        </p:nvSpPr>
        <p:spPr>
          <a:xfrm>
            <a:off x="7539038" y="982663"/>
            <a:ext cx="4278312" cy="4440237"/>
          </a:xfrm>
          <a:prstGeom prst="rect">
            <a:avLst/>
          </a:prstGeom>
        </p:spPr>
        <p:txBody>
          <a:bodyPr/>
          <a:lstStyle>
            <a:lvl1pPr marL="0" indent="0">
              <a:buNone/>
              <a:defRPr/>
            </a:lvl1pPr>
          </a:lstStyle>
          <a:p>
            <a:r>
              <a:rPr lang="en-US"/>
              <a:t>Click icon to add picture</a:t>
            </a:r>
            <a:endParaRPr lang="en-GB" dirty="0"/>
          </a:p>
        </p:txBody>
      </p:sp>
      <p:sp>
        <p:nvSpPr>
          <p:cNvPr id="20" name="TextBox 19">
            <a:extLst>
              <a:ext uri="{FF2B5EF4-FFF2-40B4-BE49-F238E27FC236}">
                <a16:creationId xmlns:a16="http://schemas.microsoft.com/office/drawing/2014/main" id="{5BEEDCD5-9B3D-417B-8761-0ED63611AA12}"/>
              </a:ext>
            </a:extLst>
          </p:cNvPr>
          <p:cNvSpPr txBox="1"/>
          <p:nvPr userDrawn="1"/>
        </p:nvSpPr>
        <p:spPr>
          <a:xfrm>
            <a:off x="246288" y="5837999"/>
            <a:ext cx="3062177"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Open slide master and add classification here</a:t>
            </a:r>
          </a:p>
        </p:txBody>
      </p:sp>
    </p:spTree>
    <p:extLst>
      <p:ext uri="{BB962C8B-B14F-4D97-AF65-F5344CB8AC3E}">
        <p14:creationId xmlns:p14="http://schemas.microsoft.com/office/powerpoint/2010/main" val="2910333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large graphic small bottom ba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0A1DE3-72C1-4F4A-86EF-52EA55CC0F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Content Placeholder 12">
            <a:extLst>
              <a:ext uri="{FF2B5EF4-FFF2-40B4-BE49-F238E27FC236}">
                <a16:creationId xmlns:a16="http://schemas.microsoft.com/office/drawing/2014/main" id="{C25593B0-CD8F-4262-B95B-D2A1728B7C09}"/>
              </a:ext>
            </a:extLst>
          </p:cNvPr>
          <p:cNvSpPr>
            <a:spLocks noGrp="1"/>
          </p:cNvSpPr>
          <p:nvPr>
            <p:ph sz="quarter" idx="13" hasCustomPrompt="1"/>
          </p:nvPr>
        </p:nvSpPr>
        <p:spPr>
          <a:xfrm>
            <a:off x="376257" y="445785"/>
            <a:ext cx="6808787" cy="388938"/>
          </a:xfrm>
          <a:prstGeom prst="rect">
            <a:avLst/>
          </a:prstGeom>
        </p:spPr>
        <p:txBody>
          <a:bodyPr/>
          <a:lstStyle>
            <a:lvl1pPr marL="0" indent="0">
              <a:buNone/>
              <a:defRPr sz="2400" b="1"/>
            </a:lvl1pPr>
            <a:lvl2pPr>
              <a:defRPr sz="2400" b="1"/>
            </a:lvl2pPr>
            <a:lvl3pPr>
              <a:defRPr sz="2400" b="1"/>
            </a:lvl3pPr>
            <a:lvl4pPr>
              <a:defRPr sz="2400" b="1"/>
            </a:lvl4pPr>
            <a:lvl5pPr>
              <a:defRPr sz="2400" b="1"/>
            </a:lvl5pPr>
          </a:lstStyle>
          <a:p>
            <a:pPr lvl="0"/>
            <a:r>
              <a:rPr lang="en-GB" dirty="0"/>
              <a:t>Add header here</a:t>
            </a:r>
          </a:p>
        </p:txBody>
      </p:sp>
      <p:sp>
        <p:nvSpPr>
          <p:cNvPr id="17" name="Content Placeholder 14">
            <a:extLst>
              <a:ext uri="{FF2B5EF4-FFF2-40B4-BE49-F238E27FC236}">
                <a16:creationId xmlns:a16="http://schemas.microsoft.com/office/drawing/2014/main" id="{5E299675-E1E4-4644-A7D6-6D2FCB5E6898}"/>
              </a:ext>
            </a:extLst>
          </p:cNvPr>
          <p:cNvSpPr>
            <a:spLocks noGrp="1"/>
          </p:cNvSpPr>
          <p:nvPr>
            <p:ph sz="quarter" idx="14" hasCustomPrompt="1"/>
          </p:nvPr>
        </p:nvSpPr>
        <p:spPr>
          <a:xfrm>
            <a:off x="395750" y="1076326"/>
            <a:ext cx="6808787" cy="4792662"/>
          </a:xfrm>
          <a:prstGeom prst="rect">
            <a:avLst/>
          </a:prstGeom>
        </p:spPr>
        <p:txBody>
          <a:bodyPr/>
          <a:lstStyle>
            <a:lvl1pPr marL="0" indent="0">
              <a:buNone/>
              <a:defRPr sz="1800"/>
            </a:lvl1pPr>
          </a:lstStyle>
          <a:p>
            <a:pPr lvl="0"/>
            <a:r>
              <a:rPr lang="en-GB" sz="1800" dirty="0"/>
              <a:t>Add text here</a:t>
            </a:r>
            <a:endParaRPr lang="en-GB" dirty="0"/>
          </a:p>
        </p:txBody>
      </p:sp>
      <p:sp>
        <p:nvSpPr>
          <p:cNvPr id="18" name="Picture Placeholder 18">
            <a:extLst>
              <a:ext uri="{FF2B5EF4-FFF2-40B4-BE49-F238E27FC236}">
                <a16:creationId xmlns:a16="http://schemas.microsoft.com/office/drawing/2014/main" id="{6F379A90-94EA-4936-92FD-A78ADD0146CF}"/>
              </a:ext>
            </a:extLst>
          </p:cNvPr>
          <p:cNvSpPr>
            <a:spLocks noGrp="1"/>
          </p:cNvSpPr>
          <p:nvPr>
            <p:ph type="pic" sz="quarter" idx="15"/>
          </p:nvPr>
        </p:nvSpPr>
        <p:spPr>
          <a:xfrm>
            <a:off x="7543929" y="2190307"/>
            <a:ext cx="4278312" cy="3678681"/>
          </a:xfrm>
          <a:prstGeom prst="rect">
            <a:avLst/>
          </a:prstGeom>
        </p:spPr>
        <p:txBody>
          <a:bodyPr/>
          <a:lstStyle>
            <a:lvl1pPr marL="0" indent="0">
              <a:buNone/>
              <a:defRPr/>
            </a:lvl1pPr>
          </a:lstStyle>
          <a:p>
            <a:r>
              <a:rPr lang="en-US"/>
              <a:t>Click icon to add picture</a:t>
            </a:r>
            <a:endParaRPr lang="en-GB" dirty="0"/>
          </a:p>
        </p:txBody>
      </p:sp>
      <p:sp>
        <p:nvSpPr>
          <p:cNvPr id="19" name="TextBox 18">
            <a:extLst>
              <a:ext uri="{FF2B5EF4-FFF2-40B4-BE49-F238E27FC236}">
                <a16:creationId xmlns:a16="http://schemas.microsoft.com/office/drawing/2014/main" id="{9D6BA97C-72B5-44B7-BA56-C16ACD95CC14}"/>
              </a:ext>
            </a:extLst>
          </p:cNvPr>
          <p:cNvSpPr txBox="1"/>
          <p:nvPr userDrawn="1"/>
        </p:nvSpPr>
        <p:spPr>
          <a:xfrm>
            <a:off x="8805242" y="6261325"/>
            <a:ext cx="3062177" cy="276999"/>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Open slide master and add classification here</a:t>
            </a:r>
          </a:p>
        </p:txBody>
      </p:sp>
    </p:spTree>
    <p:extLst>
      <p:ext uri="{BB962C8B-B14F-4D97-AF65-F5344CB8AC3E}">
        <p14:creationId xmlns:p14="http://schemas.microsoft.com/office/powerpoint/2010/main" val="4217885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793EB9-3532-4082-B275-22F2736BE9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6AA84548-9992-4C77-BD46-94CED9B25B35}"/>
              </a:ext>
            </a:extLst>
          </p:cNvPr>
          <p:cNvSpPr>
            <a:spLocks noGrp="1"/>
          </p:cNvSpPr>
          <p:nvPr>
            <p:ph sz="quarter" idx="13" hasCustomPrompt="1"/>
          </p:nvPr>
        </p:nvSpPr>
        <p:spPr>
          <a:xfrm>
            <a:off x="9282969" y="3307414"/>
            <a:ext cx="2909031" cy="588963"/>
          </a:xfrm>
          <a:prstGeom prst="rect">
            <a:avLst/>
          </a:prstGeom>
        </p:spPr>
        <p:txBody>
          <a:bodyPr/>
          <a:lstStyle>
            <a:lvl1pPr marL="0" indent="0">
              <a:buNone/>
              <a:defRPr sz="3200" b="1">
                <a:solidFill>
                  <a:schemeClr val="bg1"/>
                </a:solidFill>
              </a:defRPr>
            </a:lvl1pPr>
          </a:lstStyle>
          <a:p>
            <a:pPr lvl="0"/>
            <a:r>
              <a:rPr lang="en-GB" sz="3200" dirty="0"/>
              <a:t>Thank you</a:t>
            </a:r>
            <a:endParaRPr lang="en-GB" dirty="0"/>
          </a:p>
        </p:txBody>
      </p:sp>
      <p:sp>
        <p:nvSpPr>
          <p:cNvPr id="11" name="Content Placeholder 10">
            <a:extLst>
              <a:ext uri="{FF2B5EF4-FFF2-40B4-BE49-F238E27FC236}">
                <a16:creationId xmlns:a16="http://schemas.microsoft.com/office/drawing/2014/main" id="{565A8FFC-10DD-4BE8-868C-A6044C9B9F56}"/>
              </a:ext>
            </a:extLst>
          </p:cNvPr>
          <p:cNvSpPr>
            <a:spLocks noGrp="1"/>
          </p:cNvSpPr>
          <p:nvPr>
            <p:ph sz="quarter" idx="14" hasCustomPrompt="1"/>
          </p:nvPr>
        </p:nvSpPr>
        <p:spPr>
          <a:xfrm>
            <a:off x="9282969" y="4427605"/>
            <a:ext cx="2073275" cy="911225"/>
          </a:xfrm>
          <a:prstGeom prst="rect">
            <a:avLst/>
          </a:prstGeom>
        </p:spPr>
        <p:txBody>
          <a:bodyPr/>
          <a:lstStyle>
            <a:lvl1pPr marL="0" indent="0">
              <a:lnSpc>
                <a:spcPct val="100000"/>
              </a:lnSpc>
              <a:spcBef>
                <a:spcPts val="600"/>
              </a:spcBef>
              <a:buNone/>
              <a:defRPr sz="1600">
                <a:solidFill>
                  <a:schemeClr val="bg1"/>
                </a:solidFill>
              </a:defRPr>
            </a:lvl1pPr>
          </a:lstStyle>
          <a:p>
            <a:pPr lvl="0"/>
            <a:r>
              <a:rPr lang="en-GB" sz="1400" dirty="0"/>
              <a:t>Your name</a:t>
            </a:r>
          </a:p>
          <a:p>
            <a:pPr lvl="0"/>
            <a:r>
              <a:rPr lang="en-GB" sz="1400" dirty="0"/>
              <a:t>Contact number</a:t>
            </a:r>
          </a:p>
          <a:p>
            <a:pPr lvl="0"/>
            <a:r>
              <a:rPr lang="en-GB" sz="1400" dirty="0"/>
              <a:t>email</a:t>
            </a:r>
            <a:endParaRPr lang="en-GB" dirty="0"/>
          </a:p>
        </p:txBody>
      </p:sp>
    </p:spTree>
    <p:extLst>
      <p:ext uri="{BB962C8B-B14F-4D97-AF65-F5344CB8AC3E}">
        <p14:creationId xmlns:p14="http://schemas.microsoft.com/office/powerpoint/2010/main" val="3298967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deeper swoosh">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937DB4D-3864-4BA0-9446-839AEEDA177C}"/>
              </a:ext>
            </a:extLst>
          </p:cNvPr>
          <p:cNvSpPr txBox="1"/>
          <p:nvPr userDrawn="1"/>
        </p:nvSpPr>
        <p:spPr>
          <a:xfrm>
            <a:off x="279703" y="5669784"/>
            <a:ext cx="3062177"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Open slide master and add classification here</a:t>
            </a:r>
          </a:p>
        </p:txBody>
      </p:sp>
    </p:spTree>
    <p:extLst>
      <p:ext uri="{BB962C8B-B14F-4D97-AF65-F5344CB8AC3E}">
        <p14:creationId xmlns:p14="http://schemas.microsoft.com/office/powerpoint/2010/main" val="145260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AF5A46-5B6D-4032-B44A-46B1AB4514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760EB336-19FA-4AEA-B096-3B7D0FA032C3}"/>
              </a:ext>
            </a:extLst>
          </p:cNvPr>
          <p:cNvSpPr txBox="1"/>
          <p:nvPr userDrawn="1"/>
        </p:nvSpPr>
        <p:spPr>
          <a:xfrm>
            <a:off x="1925991" y="5169055"/>
            <a:ext cx="3433864" cy="338554"/>
          </a:xfrm>
          <a:prstGeom prst="rect">
            <a:avLst/>
          </a:prstGeom>
          <a:noFill/>
        </p:spPr>
        <p:txBody>
          <a:bodyPr wrap="square" rtlCol="0">
            <a:spAutoFit/>
          </a:bodyPr>
          <a:lstStyle/>
          <a:p>
            <a:r>
              <a:rPr lang="en-GB" sz="1600" dirty="0">
                <a:solidFill>
                  <a:srgbClr val="FFDA00"/>
                </a:solidFill>
              </a:rPr>
              <a:t> </a:t>
            </a:r>
          </a:p>
        </p:txBody>
      </p:sp>
      <p:sp>
        <p:nvSpPr>
          <p:cNvPr id="20" name="Subtitle 2">
            <a:extLst>
              <a:ext uri="{FF2B5EF4-FFF2-40B4-BE49-F238E27FC236}">
                <a16:creationId xmlns:a16="http://schemas.microsoft.com/office/drawing/2014/main" id="{50AABAE5-52B5-4FBA-8A53-88167A1F2B0D}"/>
              </a:ext>
            </a:extLst>
          </p:cNvPr>
          <p:cNvSpPr>
            <a:spLocks noGrp="1"/>
          </p:cNvSpPr>
          <p:nvPr>
            <p:ph type="subTitle" idx="1" hasCustomPrompt="1"/>
          </p:nvPr>
        </p:nvSpPr>
        <p:spPr>
          <a:xfrm>
            <a:off x="1939955" y="3094925"/>
            <a:ext cx="6918251" cy="448967"/>
          </a:xfrm>
          <a:prstGeom prst="rect">
            <a:avLst/>
          </a:prstGeom>
        </p:spPr>
        <p:txBody>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presentation title</a:t>
            </a:r>
          </a:p>
        </p:txBody>
      </p:sp>
      <p:sp>
        <p:nvSpPr>
          <p:cNvPr id="21" name="Subtitle 2">
            <a:extLst>
              <a:ext uri="{FF2B5EF4-FFF2-40B4-BE49-F238E27FC236}">
                <a16:creationId xmlns:a16="http://schemas.microsoft.com/office/drawing/2014/main" id="{A0949258-E56C-4E34-A68A-97188031C5E2}"/>
              </a:ext>
            </a:extLst>
          </p:cNvPr>
          <p:cNvSpPr txBox="1">
            <a:spLocks/>
          </p:cNvSpPr>
          <p:nvPr userDrawn="1"/>
        </p:nvSpPr>
        <p:spPr>
          <a:xfrm>
            <a:off x="1925991" y="3637531"/>
            <a:ext cx="6918251" cy="44896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2400" b="0" dirty="0"/>
          </a:p>
        </p:txBody>
      </p:sp>
      <p:sp>
        <p:nvSpPr>
          <p:cNvPr id="29" name="Content Placeholder 28">
            <a:extLst>
              <a:ext uri="{FF2B5EF4-FFF2-40B4-BE49-F238E27FC236}">
                <a16:creationId xmlns:a16="http://schemas.microsoft.com/office/drawing/2014/main" id="{018D4B29-F5FF-4342-B3CD-2BABC5A152D9}"/>
              </a:ext>
            </a:extLst>
          </p:cNvPr>
          <p:cNvSpPr>
            <a:spLocks noGrp="1"/>
          </p:cNvSpPr>
          <p:nvPr>
            <p:ph sz="quarter" idx="10" hasCustomPrompt="1"/>
          </p:nvPr>
        </p:nvSpPr>
        <p:spPr>
          <a:xfrm>
            <a:off x="1939925" y="3636963"/>
            <a:ext cx="6904038" cy="434975"/>
          </a:xfrm>
          <a:prstGeom prst="rect">
            <a:avLst/>
          </a:prstGeom>
        </p:spPr>
        <p:txBody>
          <a:bodyPr/>
          <a:lstStyle>
            <a:lvl1pPr marL="0" indent="0">
              <a:buNone/>
              <a:defRPr sz="2400">
                <a:solidFill>
                  <a:schemeClr val="bg1"/>
                </a:solidFill>
              </a:defRPr>
            </a:lvl1pPr>
          </a:lstStyle>
          <a:p>
            <a:pPr lvl="0"/>
            <a:r>
              <a:rPr lang="en-US" dirty="0"/>
              <a:t>Click to add presenter(s’) name(s)</a:t>
            </a:r>
          </a:p>
        </p:txBody>
      </p:sp>
      <p:sp>
        <p:nvSpPr>
          <p:cNvPr id="31" name="Content Placeholder 30">
            <a:extLst>
              <a:ext uri="{FF2B5EF4-FFF2-40B4-BE49-F238E27FC236}">
                <a16:creationId xmlns:a16="http://schemas.microsoft.com/office/drawing/2014/main" id="{904D5F3A-A56D-4479-A939-AA3C41E6F609}"/>
              </a:ext>
            </a:extLst>
          </p:cNvPr>
          <p:cNvSpPr>
            <a:spLocks noGrp="1"/>
          </p:cNvSpPr>
          <p:nvPr>
            <p:ph sz="quarter" idx="11" hasCustomPrompt="1"/>
          </p:nvPr>
        </p:nvSpPr>
        <p:spPr>
          <a:xfrm>
            <a:off x="1939925" y="4113567"/>
            <a:ext cx="4969292" cy="460121"/>
          </a:xfrm>
          <a:prstGeom prst="rect">
            <a:avLst/>
          </a:prstGeom>
        </p:spPr>
        <p:txBody>
          <a:bodyPr/>
          <a:lstStyle>
            <a:lvl1pPr marL="0" indent="0">
              <a:buNone/>
              <a:defRPr sz="2000">
                <a:solidFill>
                  <a:schemeClr val="accent3"/>
                </a:solidFill>
              </a:defRPr>
            </a:lvl1pPr>
          </a:lstStyle>
          <a:p>
            <a:pPr lvl="0"/>
            <a:r>
              <a:rPr lang="en-US" dirty="0"/>
              <a:t>Click to add role</a:t>
            </a:r>
            <a:endParaRPr lang="en-GB" dirty="0"/>
          </a:p>
        </p:txBody>
      </p:sp>
      <p:sp>
        <p:nvSpPr>
          <p:cNvPr id="35" name="Content Placeholder 34">
            <a:extLst>
              <a:ext uri="{FF2B5EF4-FFF2-40B4-BE49-F238E27FC236}">
                <a16:creationId xmlns:a16="http://schemas.microsoft.com/office/drawing/2014/main" id="{A76D5E47-EEA5-4E2E-90D8-893606203F58}"/>
              </a:ext>
            </a:extLst>
          </p:cNvPr>
          <p:cNvSpPr>
            <a:spLocks noGrp="1"/>
          </p:cNvSpPr>
          <p:nvPr>
            <p:ph sz="quarter" idx="12" hasCustomPrompt="1"/>
          </p:nvPr>
        </p:nvSpPr>
        <p:spPr>
          <a:xfrm>
            <a:off x="1925638" y="5507039"/>
            <a:ext cx="2381250" cy="338554"/>
          </a:xfrm>
          <a:prstGeom prst="rect">
            <a:avLst/>
          </a:prstGeom>
        </p:spPr>
        <p:txBody>
          <a:bodyPr/>
          <a:lstStyle>
            <a:lvl1pPr marL="0" indent="0">
              <a:buNone/>
              <a:defRPr sz="1600">
                <a:solidFill>
                  <a:schemeClr val="accent3"/>
                </a:solidFill>
              </a:defRPr>
            </a:lvl1pPr>
          </a:lstStyle>
          <a:p>
            <a:pPr lvl="0"/>
            <a:r>
              <a:rPr lang="en-GB" dirty="0"/>
              <a:t>Click to add date</a:t>
            </a:r>
          </a:p>
        </p:txBody>
      </p:sp>
      <p:sp>
        <p:nvSpPr>
          <p:cNvPr id="36" name="TextBox 35">
            <a:extLst>
              <a:ext uri="{FF2B5EF4-FFF2-40B4-BE49-F238E27FC236}">
                <a16:creationId xmlns:a16="http://schemas.microsoft.com/office/drawing/2014/main" id="{BD9B4D84-7B7E-47F7-9860-EBF19BB4C299}"/>
              </a:ext>
            </a:extLst>
          </p:cNvPr>
          <p:cNvSpPr txBox="1"/>
          <p:nvPr userDrawn="1"/>
        </p:nvSpPr>
        <p:spPr>
          <a:xfrm>
            <a:off x="1925638" y="6213297"/>
            <a:ext cx="3062177"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Open slide master and add classification here</a:t>
            </a:r>
          </a:p>
        </p:txBody>
      </p:sp>
    </p:spTree>
    <p:extLst>
      <p:ext uri="{BB962C8B-B14F-4D97-AF65-F5344CB8AC3E}">
        <p14:creationId xmlns:p14="http://schemas.microsoft.com/office/powerpoint/2010/main" val="3941913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colour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2F13EA-7F39-47EC-BF5C-3763CF0B5C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1C8765D-5E9C-437A-ADBC-CD5B0FF7599F}"/>
              </a:ext>
            </a:extLst>
          </p:cNvPr>
          <p:cNvSpPr txBox="1"/>
          <p:nvPr userDrawn="1"/>
        </p:nvSpPr>
        <p:spPr>
          <a:xfrm>
            <a:off x="271821" y="5943213"/>
            <a:ext cx="3062177"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Open slide master and add classification here</a:t>
            </a:r>
          </a:p>
        </p:txBody>
      </p:sp>
      <p:sp>
        <p:nvSpPr>
          <p:cNvPr id="9" name="Content Placeholder 8">
            <a:extLst>
              <a:ext uri="{FF2B5EF4-FFF2-40B4-BE49-F238E27FC236}">
                <a16:creationId xmlns:a16="http://schemas.microsoft.com/office/drawing/2014/main" id="{4D3ADEF9-1A98-42D6-BE3A-2226010ED7D0}"/>
              </a:ext>
            </a:extLst>
          </p:cNvPr>
          <p:cNvSpPr>
            <a:spLocks noGrp="1"/>
          </p:cNvSpPr>
          <p:nvPr>
            <p:ph sz="quarter" idx="10" hasCustomPrompt="1"/>
          </p:nvPr>
        </p:nvSpPr>
        <p:spPr>
          <a:xfrm>
            <a:off x="404813" y="425450"/>
            <a:ext cx="5495925" cy="541338"/>
          </a:xfrm>
          <a:prstGeom prst="rect">
            <a:avLst/>
          </a:prstGeom>
        </p:spPr>
        <p:txBody>
          <a:bodyPr/>
          <a:lstStyle>
            <a:lvl1pPr marL="0" indent="0">
              <a:buNone/>
              <a:defRPr sz="2400" b="1"/>
            </a:lvl1pPr>
          </a:lstStyle>
          <a:p>
            <a:pPr lvl="0"/>
            <a:r>
              <a:rPr lang="en-GB" dirty="0"/>
              <a:t>Add header here</a:t>
            </a:r>
          </a:p>
        </p:txBody>
      </p:sp>
    </p:spTree>
    <p:extLst>
      <p:ext uri="{BB962C8B-B14F-4D97-AF65-F5344CB8AC3E}">
        <p14:creationId xmlns:p14="http://schemas.microsoft.com/office/powerpoint/2010/main" val="3736246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white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D624BD-F068-44B8-A3A4-D93B6A2F1E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9703D55-AF36-435A-9BE2-5755FB49BF7A}"/>
              </a:ext>
            </a:extLst>
          </p:cNvPr>
          <p:cNvSpPr txBox="1"/>
          <p:nvPr userDrawn="1"/>
        </p:nvSpPr>
        <p:spPr>
          <a:xfrm>
            <a:off x="261191" y="5951540"/>
            <a:ext cx="3062177"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Open slide master and add classification here</a:t>
            </a:r>
          </a:p>
        </p:txBody>
      </p:sp>
      <p:sp>
        <p:nvSpPr>
          <p:cNvPr id="8" name="Content Placeholder 8">
            <a:extLst>
              <a:ext uri="{FF2B5EF4-FFF2-40B4-BE49-F238E27FC236}">
                <a16:creationId xmlns:a16="http://schemas.microsoft.com/office/drawing/2014/main" id="{52461190-59EF-4F20-A9C1-3A60D5BEA1B9}"/>
              </a:ext>
            </a:extLst>
          </p:cNvPr>
          <p:cNvSpPr>
            <a:spLocks noGrp="1"/>
          </p:cNvSpPr>
          <p:nvPr>
            <p:ph sz="quarter" idx="10" hasCustomPrompt="1"/>
          </p:nvPr>
        </p:nvSpPr>
        <p:spPr>
          <a:xfrm>
            <a:off x="404813" y="425450"/>
            <a:ext cx="5495925" cy="541338"/>
          </a:xfrm>
          <a:prstGeom prst="rect">
            <a:avLst/>
          </a:prstGeom>
        </p:spPr>
        <p:txBody>
          <a:bodyPr/>
          <a:lstStyle>
            <a:lvl1pPr marL="0" indent="0">
              <a:buNone/>
              <a:defRPr sz="2400" b="1"/>
            </a:lvl1pPr>
          </a:lstStyle>
          <a:p>
            <a:pPr lvl="0"/>
            <a:r>
              <a:rPr lang="en-GB" dirty="0"/>
              <a:t>Add header here</a:t>
            </a:r>
          </a:p>
        </p:txBody>
      </p:sp>
    </p:spTree>
    <p:extLst>
      <p:ext uri="{BB962C8B-B14F-4D97-AF65-F5344CB8AC3E}">
        <p14:creationId xmlns:p14="http://schemas.microsoft.com/office/powerpoint/2010/main" val="2555453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F2B802-2A27-4374-8241-09A3877BEE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AAF6D8-A5DB-4458-8A6C-FD60C59D04C3}"/>
              </a:ext>
            </a:extLst>
          </p:cNvPr>
          <p:cNvSpPr>
            <a:spLocks noGrp="1"/>
          </p:cNvSpPr>
          <p:nvPr>
            <p:ph type="title" hasCustomPrompt="1"/>
          </p:nvPr>
        </p:nvSpPr>
        <p:spPr>
          <a:xfrm>
            <a:off x="1850065" y="3072629"/>
            <a:ext cx="9734347" cy="464123"/>
          </a:xfrm>
          <a:prstGeom prst="rect">
            <a:avLst/>
          </a:prstGeom>
        </p:spPr>
        <p:txBody>
          <a:bodyPr anchor="b"/>
          <a:lstStyle>
            <a:lvl1pPr>
              <a:defRPr sz="2800" b="1">
                <a:solidFill>
                  <a:schemeClr val="bg1"/>
                </a:solidFill>
                <a:latin typeface="+mn-lt"/>
              </a:defRPr>
            </a:lvl1pPr>
          </a:lstStyle>
          <a:p>
            <a:r>
              <a:rPr lang="en-US" dirty="0"/>
              <a:t>Click to edit section header</a:t>
            </a:r>
            <a:endParaRPr lang="en-GB" dirty="0"/>
          </a:p>
        </p:txBody>
      </p:sp>
      <p:sp>
        <p:nvSpPr>
          <p:cNvPr id="10" name="Rectangle: Rounded Corners 9">
            <a:extLst>
              <a:ext uri="{FF2B5EF4-FFF2-40B4-BE49-F238E27FC236}">
                <a16:creationId xmlns:a16="http://schemas.microsoft.com/office/drawing/2014/main" id="{FAEE888B-0C3C-407B-9CCC-8B427BAD09A6}"/>
              </a:ext>
            </a:extLst>
          </p:cNvPr>
          <p:cNvSpPr/>
          <p:nvPr userDrawn="1"/>
        </p:nvSpPr>
        <p:spPr>
          <a:xfrm>
            <a:off x="6839126" y="3891546"/>
            <a:ext cx="1427760" cy="962523"/>
          </a:xfrm>
          <a:prstGeom prst="roundRect">
            <a:avLst/>
          </a:prstGeom>
          <a:blipFill dpi="0" rotWithShape="1">
            <a:blip r:embed="rId3" cstate="screen">
              <a:extLst>
                <a:ext uri="{28A0092B-C50C-407E-A947-70E740481C1C}">
                  <a14:useLocalDpi xmlns:a14="http://schemas.microsoft.com/office/drawing/2010/main"/>
                </a:ext>
              </a:extLst>
            </a:blip>
            <a:srcRect/>
            <a:stretch>
              <a:fillRect l="1"/>
            </a:stretch>
          </a:blipFill>
          <a:ln w="19050">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EE59B9F6-77E2-4AE4-A5FA-1ACD93B733AB}"/>
              </a:ext>
            </a:extLst>
          </p:cNvPr>
          <p:cNvSpPr/>
          <p:nvPr userDrawn="1"/>
        </p:nvSpPr>
        <p:spPr>
          <a:xfrm>
            <a:off x="8497889" y="3899770"/>
            <a:ext cx="1427760" cy="962523"/>
          </a:xfrm>
          <a:prstGeom prst="roundRect">
            <a:avLst/>
          </a:prstGeom>
          <a:blipFill dpi="0" rotWithShape="1">
            <a:blip r:embed="rId4" cstate="screen">
              <a:extLst>
                <a:ext uri="{28A0092B-C50C-407E-A947-70E740481C1C}">
                  <a14:useLocalDpi xmlns:a14="http://schemas.microsoft.com/office/drawing/2010/main"/>
                </a:ext>
              </a:extLst>
            </a:blip>
            <a:srcRect/>
            <a:stretch>
              <a:fillRect l="1"/>
            </a:stretch>
          </a:blipFill>
          <a:ln w="19050">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393555E2-650F-4DB2-9768-658F31BB059F}"/>
              </a:ext>
            </a:extLst>
          </p:cNvPr>
          <p:cNvSpPr/>
          <p:nvPr userDrawn="1"/>
        </p:nvSpPr>
        <p:spPr>
          <a:xfrm>
            <a:off x="10164677" y="3899770"/>
            <a:ext cx="1427760" cy="962523"/>
          </a:xfrm>
          <a:prstGeom prst="roundRect">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15">
            <a:extLst>
              <a:ext uri="{FF2B5EF4-FFF2-40B4-BE49-F238E27FC236}">
                <a16:creationId xmlns:a16="http://schemas.microsoft.com/office/drawing/2014/main" id="{89593349-6AD5-4CEB-A288-A5A4FECD44B3}"/>
              </a:ext>
            </a:extLst>
          </p:cNvPr>
          <p:cNvSpPr>
            <a:spLocks noGrp="1"/>
          </p:cNvSpPr>
          <p:nvPr>
            <p:ph sz="quarter" idx="10" hasCustomPrompt="1"/>
          </p:nvPr>
        </p:nvSpPr>
        <p:spPr>
          <a:xfrm>
            <a:off x="1862335" y="3880913"/>
            <a:ext cx="4370388" cy="1616120"/>
          </a:xfrm>
          <a:prstGeom prst="rect">
            <a:avLst/>
          </a:prstGeom>
        </p:spPr>
        <p:txBody>
          <a:bodyPr/>
          <a:lstStyle>
            <a:lvl1pPr marL="0" indent="0">
              <a:buNone/>
              <a:defRPr sz="1600">
                <a:solidFill>
                  <a:schemeClr val="bg1"/>
                </a:solidFill>
              </a:defRPr>
            </a:lvl1pPr>
          </a:lstStyle>
          <a:p>
            <a:pPr lvl="0"/>
            <a:r>
              <a:rPr lang="en-GB" sz="1800" dirty="0"/>
              <a:t>This box can be used for a short introduction to the next section, or it can be removed. To change the pictures on this slide, first open the slide master. Select the image, choose ‘Shape Format’, then ‘Shape fill’, then choose ‘Picture’ from the dropdown menu</a:t>
            </a:r>
          </a:p>
          <a:p>
            <a:pPr lvl="0"/>
            <a:endParaRPr lang="en-GB" dirty="0"/>
          </a:p>
        </p:txBody>
      </p:sp>
    </p:spTree>
    <p:extLst>
      <p:ext uri="{BB962C8B-B14F-4D97-AF65-F5344CB8AC3E}">
        <p14:creationId xmlns:p14="http://schemas.microsoft.com/office/powerpoint/2010/main" val="4204218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small swoos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F1E4EA-8930-4C3C-BFBE-2163F87F73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3545"/>
            <a:ext cx="12289971" cy="6913109"/>
          </a:xfrm>
          <a:prstGeom prst="rect">
            <a:avLst/>
          </a:prstGeom>
        </p:spPr>
      </p:pic>
      <p:sp>
        <p:nvSpPr>
          <p:cNvPr id="2" name="Title 1">
            <a:extLst>
              <a:ext uri="{FF2B5EF4-FFF2-40B4-BE49-F238E27FC236}">
                <a16:creationId xmlns:a16="http://schemas.microsoft.com/office/drawing/2014/main" id="{F67283A2-E2F8-4A3C-8986-564270C5FF7C}"/>
              </a:ext>
            </a:extLst>
          </p:cNvPr>
          <p:cNvSpPr>
            <a:spLocks noGrp="1"/>
          </p:cNvSpPr>
          <p:nvPr>
            <p:ph type="title" hasCustomPrompt="1"/>
          </p:nvPr>
        </p:nvSpPr>
        <p:spPr>
          <a:xfrm>
            <a:off x="371605" y="372285"/>
            <a:ext cx="9405615" cy="422938"/>
          </a:xfrm>
          <a:prstGeom prst="rect">
            <a:avLst/>
          </a:prstGeom>
        </p:spPr>
        <p:txBody>
          <a:bodyPr/>
          <a:lstStyle>
            <a:lvl1pPr>
              <a:lnSpc>
                <a:spcPct val="100000"/>
              </a:lnSpc>
              <a:defRPr sz="2400" b="1">
                <a:latin typeface="+mn-lt"/>
              </a:defRPr>
            </a:lvl1pPr>
          </a:lstStyle>
          <a:p>
            <a:r>
              <a:rPr lang="en-US" dirty="0"/>
              <a:t>Click to edit heading</a:t>
            </a:r>
            <a:endParaRPr lang="en-GB" dirty="0"/>
          </a:p>
        </p:txBody>
      </p:sp>
      <p:sp>
        <p:nvSpPr>
          <p:cNvPr id="3" name="Content Placeholder 2">
            <a:extLst>
              <a:ext uri="{FF2B5EF4-FFF2-40B4-BE49-F238E27FC236}">
                <a16:creationId xmlns:a16="http://schemas.microsoft.com/office/drawing/2014/main" id="{1000F018-2611-4AB8-B6E4-5039437CA884}"/>
              </a:ext>
            </a:extLst>
          </p:cNvPr>
          <p:cNvSpPr>
            <a:spLocks noGrp="1"/>
          </p:cNvSpPr>
          <p:nvPr>
            <p:ph idx="1" hasCustomPrompt="1"/>
          </p:nvPr>
        </p:nvSpPr>
        <p:spPr>
          <a:xfrm>
            <a:off x="4110102" y="982493"/>
            <a:ext cx="3532332" cy="4351338"/>
          </a:xfrm>
          <a:prstGeom prst="rect">
            <a:avLst/>
          </a:prstGeom>
        </p:spPr>
        <p:txBody>
          <a:bodyPr/>
          <a:lstStyle>
            <a:lvl1pPr marL="0" indent="0">
              <a:buNone/>
              <a:defRPr sz="1800"/>
            </a:lvl1pPr>
          </a:lstStyle>
          <a:p>
            <a:pPr lvl="0"/>
            <a:r>
              <a:rPr lang="en-US" dirty="0"/>
              <a:t>Add text here</a:t>
            </a:r>
            <a:endParaRPr lang="en-GB" dirty="0"/>
          </a:p>
        </p:txBody>
      </p:sp>
      <p:sp>
        <p:nvSpPr>
          <p:cNvPr id="17" name="Content Placeholder 2">
            <a:extLst>
              <a:ext uri="{FF2B5EF4-FFF2-40B4-BE49-F238E27FC236}">
                <a16:creationId xmlns:a16="http://schemas.microsoft.com/office/drawing/2014/main" id="{686A06C4-6812-4E83-B311-16AB1F8AFD4E}"/>
              </a:ext>
            </a:extLst>
          </p:cNvPr>
          <p:cNvSpPr>
            <a:spLocks noGrp="1"/>
          </p:cNvSpPr>
          <p:nvPr>
            <p:ph idx="13" hasCustomPrompt="1"/>
          </p:nvPr>
        </p:nvSpPr>
        <p:spPr>
          <a:xfrm>
            <a:off x="7856941" y="969786"/>
            <a:ext cx="3532332" cy="4351338"/>
          </a:xfrm>
          <a:prstGeom prst="rect">
            <a:avLst/>
          </a:prstGeom>
        </p:spPr>
        <p:txBody>
          <a:bodyPr/>
          <a:lstStyle>
            <a:lvl1pPr marL="0" indent="0">
              <a:buNone/>
              <a:defRPr sz="1800"/>
            </a:lvl1pPr>
          </a:lstStyle>
          <a:p>
            <a:pPr lvl="0"/>
            <a:r>
              <a:rPr lang="en-US" dirty="0"/>
              <a:t>Add text here</a:t>
            </a:r>
            <a:endParaRPr lang="en-GB" dirty="0"/>
          </a:p>
        </p:txBody>
      </p:sp>
      <p:sp>
        <p:nvSpPr>
          <p:cNvPr id="18" name="Content Placeholder 2">
            <a:extLst>
              <a:ext uri="{FF2B5EF4-FFF2-40B4-BE49-F238E27FC236}">
                <a16:creationId xmlns:a16="http://schemas.microsoft.com/office/drawing/2014/main" id="{4C8562FB-5DD2-4E39-9FE8-9535862B9375}"/>
              </a:ext>
            </a:extLst>
          </p:cNvPr>
          <p:cNvSpPr>
            <a:spLocks noGrp="1"/>
          </p:cNvSpPr>
          <p:nvPr>
            <p:ph idx="14" hasCustomPrompt="1"/>
          </p:nvPr>
        </p:nvSpPr>
        <p:spPr>
          <a:xfrm>
            <a:off x="363264" y="982493"/>
            <a:ext cx="3532332" cy="4351338"/>
          </a:xfrm>
          <a:prstGeom prst="rect">
            <a:avLst/>
          </a:prstGeom>
        </p:spPr>
        <p:txBody>
          <a:bodyPr/>
          <a:lstStyle>
            <a:lvl1pPr marL="0" indent="0">
              <a:buNone/>
              <a:defRPr sz="1800"/>
            </a:lvl1pPr>
          </a:lstStyle>
          <a:p>
            <a:pPr lvl="0"/>
            <a:r>
              <a:rPr lang="en-US" dirty="0"/>
              <a:t>Add text here</a:t>
            </a:r>
            <a:endParaRPr lang="en-GB" dirty="0"/>
          </a:p>
        </p:txBody>
      </p:sp>
    </p:spTree>
    <p:extLst>
      <p:ext uri="{BB962C8B-B14F-4D97-AF65-F5344CB8AC3E}">
        <p14:creationId xmlns:p14="http://schemas.microsoft.com/office/powerpoint/2010/main" val="2724165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2 swoosh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B97F74-ADE4-4C09-9525-1D5F674B0E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Content Placeholder 2">
            <a:extLst>
              <a:ext uri="{FF2B5EF4-FFF2-40B4-BE49-F238E27FC236}">
                <a16:creationId xmlns:a16="http://schemas.microsoft.com/office/drawing/2014/main" id="{462AA54D-82DE-47AB-BAEC-9C4B477798BB}"/>
              </a:ext>
            </a:extLst>
          </p:cNvPr>
          <p:cNvSpPr>
            <a:spLocks noGrp="1"/>
          </p:cNvSpPr>
          <p:nvPr>
            <p:ph idx="13" hasCustomPrompt="1"/>
          </p:nvPr>
        </p:nvSpPr>
        <p:spPr>
          <a:xfrm>
            <a:off x="4110102" y="982493"/>
            <a:ext cx="3532332" cy="4351337"/>
          </a:xfrm>
          <a:prstGeom prst="rect">
            <a:avLst/>
          </a:prstGeom>
        </p:spPr>
        <p:txBody>
          <a:bodyPr/>
          <a:lstStyle>
            <a:lvl1pPr marL="0" indent="0">
              <a:buNone/>
              <a:defRPr sz="1800"/>
            </a:lvl1pPr>
          </a:lstStyle>
          <a:p>
            <a:pPr lvl="0"/>
            <a:r>
              <a:rPr lang="en-US" dirty="0"/>
              <a:t>Add text here</a:t>
            </a:r>
            <a:endParaRPr lang="en-GB" dirty="0"/>
          </a:p>
        </p:txBody>
      </p:sp>
      <p:sp>
        <p:nvSpPr>
          <p:cNvPr id="19" name="Content Placeholder 2">
            <a:extLst>
              <a:ext uri="{FF2B5EF4-FFF2-40B4-BE49-F238E27FC236}">
                <a16:creationId xmlns:a16="http://schemas.microsoft.com/office/drawing/2014/main" id="{D89CFC63-FDA5-41C7-897A-F80DC10713A9}"/>
              </a:ext>
            </a:extLst>
          </p:cNvPr>
          <p:cNvSpPr>
            <a:spLocks noGrp="1"/>
          </p:cNvSpPr>
          <p:nvPr>
            <p:ph idx="14" hasCustomPrompt="1"/>
          </p:nvPr>
        </p:nvSpPr>
        <p:spPr>
          <a:xfrm>
            <a:off x="7856941" y="969788"/>
            <a:ext cx="3532332" cy="4351336"/>
          </a:xfrm>
          <a:prstGeom prst="rect">
            <a:avLst/>
          </a:prstGeom>
        </p:spPr>
        <p:txBody>
          <a:bodyPr/>
          <a:lstStyle>
            <a:lvl1pPr marL="0" indent="0">
              <a:buNone/>
              <a:defRPr sz="1800"/>
            </a:lvl1pPr>
          </a:lstStyle>
          <a:p>
            <a:pPr lvl="0"/>
            <a:r>
              <a:rPr lang="en-US" dirty="0"/>
              <a:t>Add text here</a:t>
            </a:r>
            <a:endParaRPr lang="en-GB" dirty="0"/>
          </a:p>
        </p:txBody>
      </p:sp>
      <p:sp>
        <p:nvSpPr>
          <p:cNvPr id="20" name="Content Placeholder 2">
            <a:extLst>
              <a:ext uri="{FF2B5EF4-FFF2-40B4-BE49-F238E27FC236}">
                <a16:creationId xmlns:a16="http://schemas.microsoft.com/office/drawing/2014/main" id="{8C324180-D494-423F-BBDA-7149E366874B}"/>
              </a:ext>
            </a:extLst>
          </p:cNvPr>
          <p:cNvSpPr>
            <a:spLocks noGrp="1"/>
          </p:cNvSpPr>
          <p:nvPr>
            <p:ph idx="15" hasCustomPrompt="1"/>
          </p:nvPr>
        </p:nvSpPr>
        <p:spPr>
          <a:xfrm>
            <a:off x="363264" y="974611"/>
            <a:ext cx="3532332" cy="3522961"/>
          </a:xfrm>
          <a:prstGeom prst="rect">
            <a:avLst/>
          </a:prstGeom>
        </p:spPr>
        <p:txBody>
          <a:bodyPr/>
          <a:lstStyle>
            <a:lvl1pPr marL="0" indent="0">
              <a:buNone/>
              <a:defRPr sz="1800"/>
            </a:lvl1pPr>
          </a:lstStyle>
          <a:p>
            <a:pPr lvl="0"/>
            <a:r>
              <a:rPr lang="en-US" dirty="0"/>
              <a:t>Add text here</a:t>
            </a:r>
            <a:endParaRPr lang="en-GB" dirty="0"/>
          </a:p>
        </p:txBody>
      </p:sp>
      <p:sp>
        <p:nvSpPr>
          <p:cNvPr id="4" name="Content Placeholder 3">
            <a:extLst>
              <a:ext uri="{FF2B5EF4-FFF2-40B4-BE49-F238E27FC236}">
                <a16:creationId xmlns:a16="http://schemas.microsoft.com/office/drawing/2014/main" id="{FE729141-A1FD-0E82-F0A0-CF78E5050D8F}"/>
              </a:ext>
            </a:extLst>
          </p:cNvPr>
          <p:cNvSpPr>
            <a:spLocks noGrp="1"/>
          </p:cNvSpPr>
          <p:nvPr>
            <p:ph sz="quarter" idx="16" hasCustomPrompt="1"/>
          </p:nvPr>
        </p:nvSpPr>
        <p:spPr>
          <a:xfrm>
            <a:off x="363538" y="382588"/>
            <a:ext cx="5899150" cy="360362"/>
          </a:xfrm>
          <a:prstGeom prst="rect">
            <a:avLst/>
          </a:prstGeom>
        </p:spPr>
        <p:txBody>
          <a:bodyPr/>
          <a:lstStyle>
            <a:lvl1pPr marL="0" indent="0">
              <a:buNone/>
              <a:defRPr sz="2400" b="1"/>
            </a:lvl1pPr>
          </a:lstStyle>
          <a:p>
            <a:pPr lvl="0"/>
            <a:r>
              <a:rPr lang="en-GB" dirty="0"/>
              <a:t>Click to edit heading</a:t>
            </a:r>
          </a:p>
        </p:txBody>
      </p:sp>
    </p:spTree>
    <p:extLst>
      <p:ext uri="{BB962C8B-B14F-4D97-AF65-F5344CB8AC3E}">
        <p14:creationId xmlns:p14="http://schemas.microsoft.com/office/powerpoint/2010/main" val="217800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with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263A54-475F-4F0D-B747-2724215CC4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48C4E2C6-64ED-420B-8ED2-CCCCE866BD34}"/>
              </a:ext>
            </a:extLst>
          </p:cNvPr>
          <p:cNvSpPr>
            <a:spLocks noGrp="1"/>
          </p:cNvSpPr>
          <p:nvPr>
            <p:ph sz="quarter" idx="13" hasCustomPrompt="1"/>
          </p:nvPr>
        </p:nvSpPr>
        <p:spPr>
          <a:xfrm>
            <a:off x="287194" y="414169"/>
            <a:ext cx="6740525" cy="431800"/>
          </a:xfrm>
          <a:prstGeom prst="rect">
            <a:avLst/>
          </a:prstGeom>
        </p:spPr>
        <p:txBody>
          <a:bodyPr/>
          <a:lstStyle>
            <a:lvl1pPr marL="0" indent="0">
              <a:buNone/>
              <a:defRPr sz="2400" b="1">
                <a:solidFill>
                  <a:schemeClr val="tx1"/>
                </a:solidFill>
              </a:defRPr>
            </a:lvl1pPr>
          </a:lstStyle>
          <a:p>
            <a:pPr lvl="0"/>
            <a:r>
              <a:rPr lang="en-GB" sz="2400" b="1" dirty="0"/>
              <a:t>Click to edit heading</a:t>
            </a:r>
            <a:endParaRPr lang="en-GB" dirty="0"/>
          </a:p>
        </p:txBody>
      </p:sp>
      <p:sp>
        <p:nvSpPr>
          <p:cNvPr id="16" name="Content Placeholder 15">
            <a:extLst>
              <a:ext uri="{FF2B5EF4-FFF2-40B4-BE49-F238E27FC236}">
                <a16:creationId xmlns:a16="http://schemas.microsoft.com/office/drawing/2014/main" id="{81D9E00A-1F1A-428D-8415-FF79B4F4ADE0}"/>
              </a:ext>
            </a:extLst>
          </p:cNvPr>
          <p:cNvSpPr>
            <a:spLocks noGrp="1"/>
          </p:cNvSpPr>
          <p:nvPr>
            <p:ph sz="quarter" idx="14" hasCustomPrompt="1"/>
          </p:nvPr>
        </p:nvSpPr>
        <p:spPr>
          <a:xfrm>
            <a:off x="287338" y="1027113"/>
            <a:ext cx="3532187" cy="3449637"/>
          </a:xfrm>
          <a:prstGeom prst="rect">
            <a:avLst/>
          </a:prstGeom>
        </p:spPr>
        <p:txBody>
          <a:bodyPr/>
          <a:lstStyle>
            <a:lvl1pPr marL="0" indent="0">
              <a:buNone/>
              <a:defRPr sz="1800">
                <a:solidFill>
                  <a:schemeClr val="tx1"/>
                </a:solidFill>
              </a:defRPr>
            </a:lvl1pPr>
          </a:lstStyle>
          <a:p>
            <a:pPr lvl="0"/>
            <a:r>
              <a:rPr lang="en-GB" sz="1800" dirty="0"/>
              <a:t>Click to add text</a:t>
            </a:r>
            <a:endParaRPr lang="en-GB" dirty="0"/>
          </a:p>
        </p:txBody>
      </p:sp>
      <p:sp>
        <p:nvSpPr>
          <p:cNvPr id="17" name="Content Placeholder 15">
            <a:extLst>
              <a:ext uri="{FF2B5EF4-FFF2-40B4-BE49-F238E27FC236}">
                <a16:creationId xmlns:a16="http://schemas.microsoft.com/office/drawing/2014/main" id="{1DE31BC5-722C-4E74-88D9-B893F0A69E8E}"/>
              </a:ext>
            </a:extLst>
          </p:cNvPr>
          <p:cNvSpPr>
            <a:spLocks noGrp="1"/>
          </p:cNvSpPr>
          <p:nvPr>
            <p:ph sz="quarter" idx="15" hasCustomPrompt="1"/>
          </p:nvPr>
        </p:nvSpPr>
        <p:spPr>
          <a:xfrm>
            <a:off x="4088216" y="1027113"/>
            <a:ext cx="3532187" cy="4027975"/>
          </a:xfrm>
          <a:prstGeom prst="rect">
            <a:avLst/>
          </a:prstGeom>
        </p:spPr>
        <p:txBody>
          <a:bodyPr/>
          <a:lstStyle>
            <a:lvl1pPr marL="0" indent="0">
              <a:buNone/>
              <a:defRPr sz="1800">
                <a:solidFill>
                  <a:schemeClr val="tx1"/>
                </a:solidFill>
              </a:defRPr>
            </a:lvl1pPr>
          </a:lstStyle>
          <a:p>
            <a:pPr lvl="0"/>
            <a:r>
              <a:rPr lang="en-GB" sz="1800" dirty="0"/>
              <a:t>Click to add text</a:t>
            </a:r>
            <a:endParaRPr lang="en-GB" dirty="0"/>
          </a:p>
        </p:txBody>
      </p:sp>
    </p:spTree>
    <p:extLst>
      <p:ext uri="{BB962C8B-B14F-4D97-AF65-F5344CB8AC3E}">
        <p14:creationId xmlns:p14="http://schemas.microsoft.com/office/powerpoint/2010/main" val="1813521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with large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975A55-6EF7-444E-B72B-650EF2F2CF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Content Placeholder 10">
            <a:extLst>
              <a:ext uri="{FF2B5EF4-FFF2-40B4-BE49-F238E27FC236}">
                <a16:creationId xmlns:a16="http://schemas.microsoft.com/office/drawing/2014/main" id="{BD6A4549-6AA0-4F11-BBEC-5126E6E2F9C0}"/>
              </a:ext>
            </a:extLst>
          </p:cNvPr>
          <p:cNvSpPr>
            <a:spLocks noGrp="1"/>
          </p:cNvSpPr>
          <p:nvPr>
            <p:ph sz="quarter" idx="14"/>
          </p:nvPr>
        </p:nvSpPr>
        <p:spPr>
          <a:xfrm>
            <a:off x="287337" y="1079501"/>
            <a:ext cx="3881891" cy="3753756"/>
          </a:xfrm>
          <a:prstGeom prst="rect">
            <a:avLst/>
          </a:prstGeom>
        </p:spPr>
        <p:txBody>
          <a:bodyPr/>
          <a:lstStyle>
            <a:lvl1pPr marL="0" indent="0">
              <a:buNone/>
              <a:defRPr sz="1800"/>
            </a:lvl1pPr>
          </a:lstStyle>
          <a:p>
            <a:pPr lvl="0"/>
            <a:r>
              <a:rPr lang="en-US"/>
              <a:t>Click to edit Master text styles</a:t>
            </a:r>
          </a:p>
        </p:txBody>
      </p:sp>
      <p:sp>
        <p:nvSpPr>
          <p:cNvPr id="9" name="Content Placeholder 8">
            <a:extLst>
              <a:ext uri="{FF2B5EF4-FFF2-40B4-BE49-F238E27FC236}">
                <a16:creationId xmlns:a16="http://schemas.microsoft.com/office/drawing/2014/main" id="{CF029585-3C5E-4490-B089-AE51157FE02D}"/>
              </a:ext>
            </a:extLst>
          </p:cNvPr>
          <p:cNvSpPr>
            <a:spLocks noGrp="1"/>
          </p:cNvSpPr>
          <p:nvPr>
            <p:ph sz="quarter" idx="13" hasCustomPrompt="1"/>
          </p:nvPr>
        </p:nvSpPr>
        <p:spPr>
          <a:xfrm>
            <a:off x="287194" y="424541"/>
            <a:ext cx="6156916" cy="447675"/>
          </a:xfrm>
          <a:prstGeom prst="rect">
            <a:avLst/>
          </a:prstGeom>
        </p:spPr>
        <p:txBody>
          <a:bodyPr/>
          <a:lstStyle>
            <a:lvl1pPr marL="0" indent="0">
              <a:buNone/>
              <a:defRPr sz="2400" b="1"/>
            </a:lvl1pPr>
          </a:lstStyle>
          <a:p>
            <a:pPr lvl="0"/>
            <a:r>
              <a:rPr lang="en-GB" sz="2400" b="1" dirty="0"/>
              <a:t>Click to add heading</a:t>
            </a:r>
            <a:endParaRPr lang="en-GB" dirty="0"/>
          </a:p>
        </p:txBody>
      </p:sp>
    </p:spTree>
    <p:extLst>
      <p:ext uri="{BB962C8B-B14F-4D97-AF65-F5344CB8AC3E}">
        <p14:creationId xmlns:p14="http://schemas.microsoft.com/office/powerpoint/2010/main" val="1413550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527953"/>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0" r:id="rId3"/>
    <p:sldLayoutId id="2147483655" r:id="rId4"/>
    <p:sldLayoutId id="2147483651" r:id="rId5"/>
    <p:sldLayoutId id="2147483668" r:id="rId6"/>
    <p:sldLayoutId id="2147483662" r:id="rId7"/>
    <p:sldLayoutId id="2147483652" r:id="rId8"/>
    <p:sldLayoutId id="2147483664" r:id="rId9"/>
    <p:sldLayoutId id="2147483665" r:id="rId10"/>
    <p:sldLayoutId id="2147483657" r:id="rId11"/>
    <p:sldLayoutId id="2147483653" r:id="rId12"/>
    <p:sldLayoutId id="2147483661" r:id="rId13"/>
    <p:sldLayoutId id="2147483656" r:id="rId14"/>
    <p:sldLayoutId id="2147483666" r:id="rId15"/>
    <p:sldLayoutId id="2147483667" r:id="rId16"/>
    <p:sldLayoutId id="214748365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t.Leckie@fnc.co.uk"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34E2372-4C2F-43F4-8B39-F3918DB8F88B}"/>
              </a:ext>
            </a:extLst>
          </p:cNvPr>
          <p:cNvSpPr>
            <a:spLocks noGrp="1"/>
          </p:cNvSpPr>
          <p:nvPr>
            <p:ph type="subTitle" idx="1"/>
          </p:nvPr>
        </p:nvSpPr>
        <p:spPr/>
        <p:txBody>
          <a:bodyPr/>
          <a:lstStyle/>
          <a:p>
            <a:r>
              <a:rPr lang="en-GB" dirty="0"/>
              <a:t>Weapon &amp; OME: Safety, Integration &amp; Assurance</a:t>
            </a:r>
          </a:p>
          <a:p>
            <a:r>
              <a:rPr lang="en-GB" dirty="0"/>
              <a:t>Service Portfolio</a:t>
            </a:r>
          </a:p>
          <a:p>
            <a:r>
              <a:rPr lang="en-GB" dirty="0"/>
              <a:t>Trevor Leckie</a:t>
            </a:r>
          </a:p>
        </p:txBody>
      </p:sp>
    </p:spTree>
    <p:extLst>
      <p:ext uri="{BB962C8B-B14F-4D97-AF65-F5344CB8AC3E}">
        <p14:creationId xmlns:p14="http://schemas.microsoft.com/office/powerpoint/2010/main" val="4252838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D9032C-C6F7-4531-B5A6-DC0B3ABAF517}"/>
              </a:ext>
            </a:extLst>
          </p:cNvPr>
          <p:cNvSpPr>
            <a:spLocks noGrp="1"/>
          </p:cNvSpPr>
          <p:nvPr>
            <p:ph sz="quarter" idx="13"/>
          </p:nvPr>
        </p:nvSpPr>
        <p:spPr/>
        <p:txBody>
          <a:bodyPr/>
          <a:lstStyle/>
          <a:p>
            <a:r>
              <a:rPr lang="en-GB" dirty="0"/>
              <a:t>Thank You</a:t>
            </a:r>
          </a:p>
        </p:txBody>
      </p:sp>
      <p:sp>
        <p:nvSpPr>
          <p:cNvPr id="3" name="Content Placeholder 2">
            <a:extLst>
              <a:ext uri="{FF2B5EF4-FFF2-40B4-BE49-F238E27FC236}">
                <a16:creationId xmlns:a16="http://schemas.microsoft.com/office/drawing/2014/main" id="{940AC10A-2FB7-4596-90F4-7C2DB50BF78F}"/>
              </a:ext>
            </a:extLst>
          </p:cNvPr>
          <p:cNvSpPr>
            <a:spLocks noGrp="1"/>
          </p:cNvSpPr>
          <p:nvPr>
            <p:ph sz="quarter" idx="14"/>
          </p:nvPr>
        </p:nvSpPr>
        <p:spPr>
          <a:xfrm>
            <a:off x="9282969" y="4427605"/>
            <a:ext cx="2254374" cy="1345042"/>
          </a:xfrm>
        </p:spPr>
        <p:txBody>
          <a:bodyPr/>
          <a:lstStyle/>
          <a:p>
            <a:r>
              <a:rPr lang="en-GB" dirty="0"/>
              <a:t>Trevor Leckie</a:t>
            </a:r>
          </a:p>
          <a:p>
            <a:r>
              <a:rPr lang="en-GB" dirty="0"/>
              <a:t>Weapons Assurance Group Leader</a:t>
            </a:r>
          </a:p>
          <a:p>
            <a:r>
              <a:rPr lang="en-GB" dirty="0">
                <a:hlinkClick r:id="rId2">
                  <a:extLst>
                    <a:ext uri="{A12FA001-AC4F-418D-AE19-62706E023703}">
                      <ahyp:hlinkClr xmlns:ahyp="http://schemas.microsoft.com/office/drawing/2018/hyperlinkcolor" val="tx"/>
                    </a:ext>
                  </a:extLst>
                </a:hlinkClick>
              </a:rPr>
              <a:t>t.Leckie@fnc.co.uk</a:t>
            </a:r>
            <a:endParaRPr lang="en-GB" dirty="0"/>
          </a:p>
          <a:p>
            <a:r>
              <a:rPr lang="en-GB" b="0" i="0" dirty="0">
                <a:effectLst/>
                <a:latin typeface="Segoe UI" panose="020B0502040204020203" pitchFamily="34" charset="0"/>
              </a:rPr>
              <a:t>+44 1179378417</a:t>
            </a:r>
            <a:endParaRPr lang="en-GB" dirty="0"/>
          </a:p>
        </p:txBody>
      </p:sp>
    </p:spTree>
    <p:extLst>
      <p:ext uri="{BB962C8B-B14F-4D97-AF65-F5344CB8AC3E}">
        <p14:creationId xmlns:p14="http://schemas.microsoft.com/office/powerpoint/2010/main" val="4039525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45D58E-2BC9-6770-E6F5-0FA2C1955CFD}"/>
              </a:ext>
            </a:extLst>
          </p:cNvPr>
          <p:cNvSpPr>
            <a:spLocks noGrp="1"/>
          </p:cNvSpPr>
          <p:nvPr>
            <p:ph type="title"/>
          </p:nvPr>
        </p:nvSpPr>
        <p:spPr/>
        <p:txBody>
          <a:bodyPr/>
          <a:lstStyle/>
          <a:p>
            <a:r>
              <a:rPr lang="en-GB" dirty="0"/>
              <a:t>Contents</a:t>
            </a:r>
          </a:p>
        </p:txBody>
      </p:sp>
      <p:grpSp>
        <p:nvGrpSpPr>
          <p:cNvPr id="14" name="Group 13">
            <a:extLst>
              <a:ext uri="{FF2B5EF4-FFF2-40B4-BE49-F238E27FC236}">
                <a16:creationId xmlns:a16="http://schemas.microsoft.com/office/drawing/2014/main" id="{51189DDF-7C9D-60D8-B265-6A35C0F0F40D}"/>
              </a:ext>
            </a:extLst>
          </p:cNvPr>
          <p:cNvGrpSpPr/>
          <p:nvPr/>
        </p:nvGrpSpPr>
        <p:grpSpPr>
          <a:xfrm>
            <a:off x="2448202" y="5294063"/>
            <a:ext cx="5298943" cy="789205"/>
            <a:chOff x="6087514" y="3712445"/>
            <a:chExt cx="5298943" cy="789205"/>
          </a:xfrm>
        </p:grpSpPr>
        <p:cxnSp>
          <p:nvCxnSpPr>
            <p:cNvPr id="15" name="Straight Connector 14">
              <a:extLst>
                <a:ext uri="{FF2B5EF4-FFF2-40B4-BE49-F238E27FC236}">
                  <a16:creationId xmlns:a16="http://schemas.microsoft.com/office/drawing/2014/main" id="{CEEE80B9-4F35-D89C-8F06-E4DC81404A83}"/>
                </a:ext>
              </a:extLst>
            </p:cNvPr>
            <p:cNvCxnSpPr/>
            <p:nvPr/>
          </p:nvCxnSpPr>
          <p:spPr>
            <a:xfrm>
              <a:off x="6087514" y="4138765"/>
              <a:ext cx="3918857" cy="0"/>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88F0A9E-42DD-730A-71C9-20017B51889D}"/>
                </a:ext>
              </a:extLst>
            </p:cNvPr>
            <p:cNvSpPr txBox="1"/>
            <p:nvPr/>
          </p:nvSpPr>
          <p:spPr>
            <a:xfrm>
              <a:off x="6774279" y="3712445"/>
              <a:ext cx="4469172" cy="400110"/>
            </a:xfrm>
            <a:prstGeom prst="rect">
              <a:avLst/>
            </a:prstGeom>
            <a:noFill/>
          </p:spPr>
          <p:txBody>
            <a:bodyPr wrap="none" rtlCol="0">
              <a:spAutoFit/>
            </a:bodyPr>
            <a:lstStyle/>
            <a:p>
              <a:r>
                <a:rPr lang="en-MY" sz="2000" dirty="0">
                  <a:solidFill>
                    <a:schemeClr val="bg1"/>
                  </a:solidFill>
                  <a:latin typeface="+mj-lt"/>
                </a:rPr>
                <a:t>Project Examples (available upon request)</a:t>
              </a:r>
            </a:p>
          </p:txBody>
        </p:sp>
        <p:sp>
          <p:nvSpPr>
            <p:cNvPr id="17" name="Rectangle 16">
              <a:extLst>
                <a:ext uri="{FF2B5EF4-FFF2-40B4-BE49-F238E27FC236}">
                  <a16:creationId xmlns:a16="http://schemas.microsoft.com/office/drawing/2014/main" id="{936341E2-9026-7049-1311-1CE74880B7B4}"/>
                </a:ext>
              </a:extLst>
            </p:cNvPr>
            <p:cNvSpPr/>
            <p:nvPr/>
          </p:nvSpPr>
          <p:spPr>
            <a:xfrm>
              <a:off x="6752507" y="4163096"/>
              <a:ext cx="4633950" cy="338554"/>
            </a:xfrm>
            <a:prstGeom prst="rect">
              <a:avLst/>
            </a:prstGeom>
          </p:spPr>
          <p:txBody>
            <a:bodyPr wrap="square">
              <a:spAutoFit/>
            </a:bodyPr>
            <a:lstStyle/>
            <a:p>
              <a:endParaRPr lang="en-US" sz="1600" i="1" dirty="0">
                <a:latin typeface="+mj-lt"/>
              </a:endParaRPr>
            </a:p>
          </p:txBody>
        </p:sp>
      </p:grpSp>
      <p:grpSp>
        <p:nvGrpSpPr>
          <p:cNvPr id="18" name="Group 17">
            <a:extLst>
              <a:ext uri="{FF2B5EF4-FFF2-40B4-BE49-F238E27FC236}">
                <a16:creationId xmlns:a16="http://schemas.microsoft.com/office/drawing/2014/main" id="{97B64122-CF26-7F75-CF93-5E787FD4DCE4}"/>
              </a:ext>
            </a:extLst>
          </p:cNvPr>
          <p:cNvGrpSpPr/>
          <p:nvPr/>
        </p:nvGrpSpPr>
        <p:grpSpPr>
          <a:xfrm>
            <a:off x="2430134" y="3707889"/>
            <a:ext cx="5298943" cy="789205"/>
            <a:chOff x="6069446" y="2126271"/>
            <a:chExt cx="5298943" cy="789205"/>
          </a:xfrm>
        </p:grpSpPr>
        <p:cxnSp>
          <p:nvCxnSpPr>
            <p:cNvPr id="19" name="Straight Connector 18">
              <a:extLst>
                <a:ext uri="{FF2B5EF4-FFF2-40B4-BE49-F238E27FC236}">
                  <a16:creationId xmlns:a16="http://schemas.microsoft.com/office/drawing/2014/main" id="{3E1BA69D-1D89-CA82-ABB1-391DC0B3E97A}"/>
                </a:ext>
              </a:extLst>
            </p:cNvPr>
            <p:cNvCxnSpPr/>
            <p:nvPr/>
          </p:nvCxnSpPr>
          <p:spPr>
            <a:xfrm>
              <a:off x="6069446" y="2552591"/>
              <a:ext cx="3918857" cy="0"/>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F5F7796-DABF-F897-DBD2-51CBE6A49A70}"/>
                </a:ext>
              </a:extLst>
            </p:cNvPr>
            <p:cNvSpPr txBox="1"/>
            <p:nvPr/>
          </p:nvSpPr>
          <p:spPr>
            <a:xfrm>
              <a:off x="6756211" y="2126271"/>
              <a:ext cx="1560364" cy="400110"/>
            </a:xfrm>
            <a:prstGeom prst="rect">
              <a:avLst/>
            </a:prstGeom>
            <a:noFill/>
          </p:spPr>
          <p:txBody>
            <a:bodyPr wrap="none" rtlCol="0">
              <a:spAutoFit/>
            </a:bodyPr>
            <a:lstStyle/>
            <a:p>
              <a:r>
                <a:rPr lang="en-MY" sz="2000" dirty="0">
                  <a:solidFill>
                    <a:schemeClr val="bg1"/>
                  </a:solidFill>
                  <a:latin typeface="+mj-lt"/>
                </a:rPr>
                <a:t>Core Services</a:t>
              </a:r>
            </a:p>
          </p:txBody>
        </p:sp>
        <p:sp>
          <p:nvSpPr>
            <p:cNvPr id="21" name="Rectangle 20">
              <a:extLst>
                <a:ext uri="{FF2B5EF4-FFF2-40B4-BE49-F238E27FC236}">
                  <a16:creationId xmlns:a16="http://schemas.microsoft.com/office/drawing/2014/main" id="{AF5D96EB-B28F-95DC-1243-929FA6F6181F}"/>
                </a:ext>
              </a:extLst>
            </p:cNvPr>
            <p:cNvSpPr/>
            <p:nvPr/>
          </p:nvSpPr>
          <p:spPr>
            <a:xfrm>
              <a:off x="6734439" y="2576922"/>
              <a:ext cx="4633950" cy="338554"/>
            </a:xfrm>
            <a:prstGeom prst="rect">
              <a:avLst/>
            </a:prstGeom>
          </p:spPr>
          <p:txBody>
            <a:bodyPr wrap="square">
              <a:spAutoFit/>
            </a:bodyPr>
            <a:lstStyle/>
            <a:p>
              <a:endParaRPr lang="en-US" sz="1600" i="1" dirty="0">
                <a:solidFill>
                  <a:schemeClr val="bg1"/>
                </a:solidFill>
                <a:latin typeface="+mj-lt"/>
              </a:endParaRPr>
            </a:p>
          </p:txBody>
        </p:sp>
      </p:grpSp>
      <p:grpSp>
        <p:nvGrpSpPr>
          <p:cNvPr id="5" name="Group 4">
            <a:extLst>
              <a:ext uri="{FF2B5EF4-FFF2-40B4-BE49-F238E27FC236}">
                <a16:creationId xmlns:a16="http://schemas.microsoft.com/office/drawing/2014/main" id="{BCD06AAB-8501-A290-5697-76310EF8E49A}"/>
              </a:ext>
            </a:extLst>
          </p:cNvPr>
          <p:cNvGrpSpPr/>
          <p:nvPr/>
        </p:nvGrpSpPr>
        <p:grpSpPr>
          <a:xfrm>
            <a:off x="1896658" y="3621108"/>
            <a:ext cx="1041253" cy="1074863"/>
            <a:chOff x="3439749" y="224993"/>
            <a:chExt cx="831273" cy="831273"/>
          </a:xfrm>
        </p:grpSpPr>
        <p:sp>
          <p:nvSpPr>
            <p:cNvPr id="7" name="Oval 6">
              <a:extLst>
                <a:ext uri="{FF2B5EF4-FFF2-40B4-BE49-F238E27FC236}">
                  <a16:creationId xmlns:a16="http://schemas.microsoft.com/office/drawing/2014/main" id="{0415ABB1-DBE1-2085-6311-CD1F898C8C19}"/>
                </a:ext>
              </a:extLst>
            </p:cNvPr>
            <p:cNvSpPr/>
            <p:nvPr/>
          </p:nvSpPr>
          <p:spPr>
            <a:xfrm>
              <a:off x="3475414" y="280862"/>
              <a:ext cx="755927" cy="723185"/>
            </a:xfrm>
            <a:prstGeom prst="ellipse">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2"/>
                </a:solidFill>
              </a:endParaRPr>
            </a:p>
          </p:txBody>
        </p:sp>
        <p:pic>
          <p:nvPicPr>
            <p:cNvPr id="8" name="Graphic 7" descr="Single gear with solid fill">
              <a:extLst>
                <a:ext uri="{FF2B5EF4-FFF2-40B4-BE49-F238E27FC236}">
                  <a16:creationId xmlns:a16="http://schemas.microsoft.com/office/drawing/2014/main" id="{68C52B95-8E62-4941-73B1-2CE62BCC9E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9749" y="224993"/>
              <a:ext cx="831273" cy="831273"/>
            </a:xfrm>
            <a:prstGeom prst="rect">
              <a:avLst/>
            </a:prstGeom>
          </p:spPr>
        </p:pic>
      </p:grpSp>
      <p:grpSp>
        <p:nvGrpSpPr>
          <p:cNvPr id="36" name="Group 35">
            <a:extLst>
              <a:ext uri="{FF2B5EF4-FFF2-40B4-BE49-F238E27FC236}">
                <a16:creationId xmlns:a16="http://schemas.microsoft.com/office/drawing/2014/main" id="{B7048635-94A8-1297-5073-7A19AAD2AC18}"/>
              </a:ext>
            </a:extLst>
          </p:cNvPr>
          <p:cNvGrpSpPr/>
          <p:nvPr/>
        </p:nvGrpSpPr>
        <p:grpSpPr>
          <a:xfrm>
            <a:off x="1960085" y="5276986"/>
            <a:ext cx="914400" cy="914400"/>
            <a:chOff x="1960085" y="5276986"/>
            <a:chExt cx="914400" cy="914400"/>
          </a:xfrm>
        </p:grpSpPr>
        <p:sp>
          <p:nvSpPr>
            <p:cNvPr id="23" name="Oval 22">
              <a:extLst>
                <a:ext uri="{FF2B5EF4-FFF2-40B4-BE49-F238E27FC236}">
                  <a16:creationId xmlns:a16="http://schemas.microsoft.com/office/drawing/2014/main" id="{F308E574-6C98-20D2-0F87-C279E2C9E56F}"/>
                </a:ext>
              </a:extLst>
            </p:cNvPr>
            <p:cNvSpPr/>
            <p:nvPr/>
          </p:nvSpPr>
          <p:spPr>
            <a:xfrm>
              <a:off x="1960085" y="5276986"/>
              <a:ext cx="914400" cy="914400"/>
            </a:xfrm>
            <a:prstGeom prst="ellipse">
              <a:avLst/>
            </a:prstGeom>
            <a:solidFill>
              <a:schemeClr val="bg1"/>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3"/>
                </a:solidFill>
                <a:latin typeface="FontAwesome" pitchFamily="2" charset="0"/>
              </a:endParaRPr>
            </a:p>
          </p:txBody>
        </p:sp>
        <p:grpSp>
          <p:nvGrpSpPr>
            <p:cNvPr id="35" name="Group 34">
              <a:extLst>
                <a:ext uri="{FF2B5EF4-FFF2-40B4-BE49-F238E27FC236}">
                  <a16:creationId xmlns:a16="http://schemas.microsoft.com/office/drawing/2014/main" id="{898DC494-2EAE-0B26-688D-15A39FEE8D46}"/>
                </a:ext>
              </a:extLst>
            </p:cNvPr>
            <p:cNvGrpSpPr/>
            <p:nvPr/>
          </p:nvGrpSpPr>
          <p:grpSpPr>
            <a:xfrm>
              <a:off x="2051299" y="5293428"/>
              <a:ext cx="726939" cy="726939"/>
              <a:chOff x="2051299" y="5293428"/>
              <a:chExt cx="726939" cy="726939"/>
            </a:xfrm>
          </p:grpSpPr>
          <p:grpSp>
            <p:nvGrpSpPr>
              <p:cNvPr id="34" name="Group 33">
                <a:extLst>
                  <a:ext uri="{FF2B5EF4-FFF2-40B4-BE49-F238E27FC236}">
                    <a16:creationId xmlns:a16="http://schemas.microsoft.com/office/drawing/2014/main" id="{39A6B48F-3CC7-38D0-42E1-9DC1515D3F61}"/>
                  </a:ext>
                </a:extLst>
              </p:cNvPr>
              <p:cNvGrpSpPr/>
              <p:nvPr/>
            </p:nvGrpSpPr>
            <p:grpSpPr>
              <a:xfrm>
                <a:off x="2235381" y="5546725"/>
                <a:ext cx="371294" cy="358776"/>
                <a:chOff x="2235381" y="5546725"/>
                <a:chExt cx="371294" cy="358776"/>
              </a:xfrm>
            </p:grpSpPr>
            <p:sp>
              <p:nvSpPr>
                <p:cNvPr id="33" name="Rectangle 32">
                  <a:extLst>
                    <a:ext uri="{FF2B5EF4-FFF2-40B4-BE49-F238E27FC236}">
                      <a16:creationId xmlns:a16="http://schemas.microsoft.com/office/drawing/2014/main" id="{3407FF5C-B9A3-F08C-AFF3-D2B964E7A053}"/>
                    </a:ext>
                  </a:extLst>
                </p:cNvPr>
                <p:cNvSpPr/>
                <p:nvPr/>
              </p:nvSpPr>
              <p:spPr>
                <a:xfrm rot="5400000">
                  <a:off x="2335303" y="5588115"/>
                  <a:ext cx="171450" cy="3712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1D259F9F-5F18-F0EC-B014-D89079D40CB1}"/>
                    </a:ext>
                  </a:extLst>
                </p:cNvPr>
                <p:cNvSpPr/>
                <p:nvPr/>
              </p:nvSpPr>
              <p:spPr>
                <a:xfrm>
                  <a:off x="2333625" y="5546725"/>
                  <a:ext cx="189571" cy="3587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8" name="Graphic 27" descr="Explosion with solid fill">
                <a:extLst>
                  <a:ext uri="{FF2B5EF4-FFF2-40B4-BE49-F238E27FC236}">
                    <a16:creationId xmlns:a16="http://schemas.microsoft.com/office/drawing/2014/main" id="{E165DDB3-C8FB-F5C6-316B-E8D4A5C1D9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51299" y="5293428"/>
                <a:ext cx="726939" cy="726939"/>
              </a:xfrm>
              <a:prstGeom prst="rect">
                <a:avLst/>
              </a:prstGeom>
            </p:spPr>
          </p:pic>
        </p:grpSp>
      </p:grpSp>
      <p:sp>
        <p:nvSpPr>
          <p:cNvPr id="2" name="Title 5">
            <a:extLst>
              <a:ext uri="{FF2B5EF4-FFF2-40B4-BE49-F238E27FC236}">
                <a16:creationId xmlns:a16="http://schemas.microsoft.com/office/drawing/2014/main" id="{AFB073EF-7E65-B1DE-84F6-B7938D845754}"/>
              </a:ext>
            </a:extLst>
          </p:cNvPr>
          <p:cNvSpPr txBox="1">
            <a:spLocks/>
          </p:cNvSpPr>
          <p:nvPr/>
        </p:nvSpPr>
        <p:spPr>
          <a:xfrm>
            <a:off x="1850064" y="2121716"/>
            <a:ext cx="9734347" cy="464123"/>
          </a:xfrm>
          <a:prstGeom prst="rect">
            <a:avLst/>
          </a:prstGeom>
        </p:spPr>
        <p:txBody>
          <a:bodyPr anchor="b"/>
          <a:lstStyle>
            <a:lvl1pPr algn="l" defTabSz="914400" rtl="0" eaLnBrk="1" latinLnBrk="0" hangingPunct="1">
              <a:lnSpc>
                <a:spcPct val="90000"/>
              </a:lnSpc>
              <a:spcBef>
                <a:spcPct val="0"/>
              </a:spcBef>
              <a:buNone/>
              <a:defRPr sz="2800" b="1" kern="1200">
                <a:solidFill>
                  <a:schemeClr val="bg1"/>
                </a:solidFill>
                <a:latin typeface="+mn-lt"/>
                <a:ea typeface="+mj-ea"/>
                <a:cs typeface="+mj-cs"/>
              </a:defRPr>
            </a:lvl1pPr>
          </a:lstStyle>
          <a:p>
            <a:r>
              <a:rPr lang="en-GB" dirty="0"/>
              <a:t>Weapons &amp; OME: Safety, Integration &amp; Assurance </a:t>
            </a:r>
          </a:p>
        </p:txBody>
      </p:sp>
    </p:spTree>
    <p:extLst>
      <p:ext uri="{BB962C8B-B14F-4D97-AF65-F5344CB8AC3E}">
        <p14:creationId xmlns:p14="http://schemas.microsoft.com/office/powerpoint/2010/main" val="344629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1060-C006-8871-4305-6C3858D1D027}"/>
              </a:ext>
            </a:extLst>
          </p:cNvPr>
          <p:cNvSpPr>
            <a:spLocks noGrp="1"/>
          </p:cNvSpPr>
          <p:nvPr>
            <p:ph type="title"/>
          </p:nvPr>
        </p:nvSpPr>
        <p:spPr>
          <a:xfrm>
            <a:off x="1133856" y="372285"/>
            <a:ext cx="8643364" cy="422938"/>
          </a:xfrm>
        </p:spPr>
        <p:txBody>
          <a:bodyPr/>
          <a:lstStyle/>
          <a:p>
            <a:r>
              <a:rPr lang="en-GB" dirty="0"/>
              <a:t>Core Services</a:t>
            </a:r>
          </a:p>
        </p:txBody>
      </p:sp>
      <p:grpSp>
        <p:nvGrpSpPr>
          <p:cNvPr id="3" name="Group 2">
            <a:extLst>
              <a:ext uri="{FF2B5EF4-FFF2-40B4-BE49-F238E27FC236}">
                <a16:creationId xmlns:a16="http://schemas.microsoft.com/office/drawing/2014/main" id="{48EF58B2-0DC5-A5E0-5209-F83D5A04871E}"/>
              </a:ext>
            </a:extLst>
          </p:cNvPr>
          <p:cNvGrpSpPr/>
          <p:nvPr/>
        </p:nvGrpSpPr>
        <p:grpSpPr>
          <a:xfrm>
            <a:off x="9888703" y="1370165"/>
            <a:ext cx="2133551" cy="4044470"/>
            <a:chOff x="9849001" y="1706626"/>
            <a:chExt cx="2133551" cy="4044470"/>
          </a:xfrm>
        </p:grpSpPr>
        <p:grpSp>
          <p:nvGrpSpPr>
            <p:cNvPr id="48" name="Group 47">
              <a:extLst>
                <a:ext uri="{FF2B5EF4-FFF2-40B4-BE49-F238E27FC236}">
                  <a16:creationId xmlns:a16="http://schemas.microsoft.com/office/drawing/2014/main" id="{8795C35A-0E50-9F06-E5CF-44E28B99DEFA}"/>
                </a:ext>
              </a:extLst>
            </p:cNvPr>
            <p:cNvGrpSpPr/>
            <p:nvPr/>
          </p:nvGrpSpPr>
          <p:grpSpPr>
            <a:xfrm>
              <a:off x="9849001" y="1706626"/>
              <a:ext cx="2133551" cy="4044470"/>
              <a:chOff x="9849001" y="1706626"/>
              <a:chExt cx="2133551" cy="4044470"/>
            </a:xfrm>
          </p:grpSpPr>
          <p:sp>
            <p:nvSpPr>
              <p:cNvPr id="49" name="Rectangle 48">
                <a:extLst>
                  <a:ext uri="{FF2B5EF4-FFF2-40B4-BE49-F238E27FC236}">
                    <a16:creationId xmlns:a16="http://schemas.microsoft.com/office/drawing/2014/main" id="{368F5DDF-3E12-7371-79DC-E2A747F53771}"/>
                  </a:ext>
                </a:extLst>
              </p:cNvPr>
              <p:cNvSpPr/>
              <p:nvPr/>
            </p:nvSpPr>
            <p:spPr>
              <a:xfrm>
                <a:off x="9849001" y="1706626"/>
                <a:ext cx="2133551" cy="3964089"/>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1" name="Rectangle 50">
                <a:extLst>
                  <a:ext uri="{FF2B5EF4-FFF2-40B4-BE49-F238E27FC236}">
                    <a16:creationId xmlns:a16="http://schemas.microsoft.com/office/drawing/2014/main" id="{41AFAE4E-E660-E315-30E3-3323224825CC}"/>
                  </a:ext>
                </a:extLst>
              </p:cNvPr>
              <p:cNvSpPr/>
              <p:nvPr/>
            </p:nvSpPr>
            <p:spPr>
              <a:xfrm>
                <a:off x="9849001" y="5671816"/>
                <a:ext cx="2133551" cy="792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2" name="TextBox 51">
                <a:extLst>
                  <a:ext uri="{FF2B5EF4-FFF2-40B4-BE49-F238E27FC236}">
                    <a16:creationId xmlns:a16="http://schemas.microsoft.com/office/drawing/2014/main" id="{E14041B6-45FF-B417-0629-D1DDD612A783}"/>
                  </a:ext>
                </a:extLst>
              </p:cNvPr>
              <p:cNvSpPr txBox="1"/>
              <p:nvPr/>
            </p:nvSpPr>
            <p:spPr>
              <a:xfrm>
                <a:off x="9992063" y="3682425"/>
                <a:ext cx="1921527" cy="646331"/>
              </a:xfrm>
              <a:prstGeom prst="rect">
                <a:avLst/>
              </a:prstGeom>
              <a:noFill/>
            </p:spPr>
            <p:txBody>
              <a:bodyPr wrap="square" rtlCol="0">
                <a:spAutoFit/>
              </a:bodyPr>
              <a:lstStyle/>
              <a:p>
                <a:pPr algn="ctr"/>
                <a:r>
                  <a:rPr lang="en-MY" dirty="0"/>
                  <a:t>Transferable Safety Skills</a:t>
                </a:r>
              </a:p>
            </p:txBody>
          </p:sp>
          <p:cxnSp>
            <p:nvCxnSpPr>
              <p:cNvPr id="53" name="Straight Connector 52">
                <a:extLst>
                  <a:ext uri="{FF2B5EF4-FFF2-40B4-BE49-F238E27FC236}">
                    <a16:creationId xmlns:a16="http://schemas.microsoft.com/office/drawing/2014/main" id="{FF2D4297-F6D1-4B66-6334-F9E9C4409AEA}"/>
                  </a:ext>
                </a:extLst>
              </p:cNvPr>
              <p:cNvCxnSpPr/>
              <p:nvPr/>
            </p:nvCxnSpPr>
            <p:spPr>
              <a:xfrm>
                <a:off x="10177794" y="4523961"/>
                <a:ext cx="1406427" cy="0"/>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C2E5564-0BE1-DF30-B8B8-5A433F98D98A}"/>
                  </a:ext>
                </a:extLst>
              </p:cNvPr>
              <p:cNvSpPr/>
              <p:nvPr/>
            </p:nvSpPr>
            <p:spPr>
              <a:xfrm>
                <a:off x="9911863" y="4641476"/>
                <a:ext cx="2001727" cy="830997"/>
              </a:xfrm>
              <a:prstGeom prst="rect">
                <a:avLst/>
              </a:prstGeom>
            </p:spPr>
            <p:txBody>
              <a:bodyPr wrap="square">
                <a:spAutoFit/>
              </a:bodyPr>
              <a:lstStyle/>
              <a:p>
                <a:pPr algn="ctr"/>
                <a:r>
                  <a:rPr lang="en-GB" sz="1200" dirty="0"/>
                  <a:t>Utilising our transferable skills to support other projects, business sectors &amp; technical domains </a:t>
                </a:r>
                <a:endParaRPr lang="en-MY" sz="1200" dirty="0"/>
              </a:p>
            </p:txBody>
          </p:sp>
        </p:grpSp>
        <p:pic>
          <p:nvPicPr>
            <p:cNvPr id="4" name="Picture 3">
              <a:extLst>
                <a:ext uri="{FF2B5EF4-FFF2-40B4-BE49-F238E27FC236}">
                  <a16:creationId xmlns:a16="http://schemas.microsoft.com/office/drawing/2014/main" id="{038C633F-9A6C-1913-DB9E-FB040BD217A0}"/>
                </a:ext>
              </a:extLst>
            </p:cNvPr>
            <p:cNvPicPr>
              <a:picLocks noChangeAspect="1"/>
            </p:cNvPicPr>
            <p:nvPr/>
          </p:nvPicPr>
          <p:blipFill>
            <a:blip r:embed="rId2"/>
            <a:stretch>
              <a:fillRect/>
            </a:stretch>
          </p:blipFill>
          <p:spPr>
            <a:xfrm>
              <a:off x="10012184" y="1858694"/>
              <a:ext cx="1804922" cy="1718436"/>
            </a:xfrm>
            <a:prstGeom prst="rect">
              <a:avLst/>
            </a:prstGeom>
          </p:spPr>
        </p:pic>
      </p:grpSp>
      <p:grpSp>
        <p:nvGrpSpPr>
          <p:cNvPr id="8" name="Group 7">
            <a:extLst>
              <a:ext uri="{FF2B5EF4-FFF2-40B4-BE49-F238E27FC236}">
                <a16:creationId xmlns:a16="http://schemas.microsoft.com/office/drawing/2014/main" id="{C696E94E-2647-9625-0F83-DD921BBDC5C9}"/>
              </a:ext>
            </a:extLst>
          </p:cNvPr>
          <p:cNvGrpSpPr/>
          <p:nvPr/>
        </p:nvGrpSpPr>
        <p:grpSpPr>
          <a:xfrm>
            <a:off x="5060877" y="1389665"/>
            <a:ext cx="2133551" cy="4044470"/>
            <a:chOff x="5060877" y="1389665"/>
            <a:chExt cx="2133551" cy="4044470"/>
          </a:xfrm>
        </p:grpSpPr>
        <p:grpSp>
          <p:nvGrpSpPr>
            <p:cNvPr id="16" name="Group 15">
              <a:extLst>
                <a:ext uri="{FF2B5EF4-FFF2-40B4-BE49-F238E27FC236}">
                  <a16:creationId xmlns:a16="http://schemas.microsoft.com/office/drawing/2014/main" id="{578A99C3-ED9C-3B7D-7594-0FFFBE2E0260}"/>
                </a:ext>
              </a:extLst>
            </p:cNvPr>
            <p:cNvGrpSpPr/>
            <p:nvPr/>
          </p:nvGrpSpPr>
          <p:grpSpPr>
            <a:xfrm>
              <a:off x="5060877" y="1389665"/>
              <a:ext cx="2133551" cy="4044470"/>
              <a:chOff x="2648265" y="1706626"/>
              <a:chExt cx="2133551" cy="4044470"/>
            </a:xfrm>
          </p:grpSpPr>
          <p:sp>
            <p:nvSpPr>
              <p:cNvPr id="17" name="Rectangle 16">
                <a:extLst>
                  <a:ext uri="{FF2B5EF4-FFF2-40B4-BE49-F238E27FC236}">
                    <a16:creationId xmlns:a16="http://schemas.microsoft.com/office/drawing/2014/main" id="{90A133A3-F90E-4ABD-BBDD-CD96FB8CD375}"/>
                  </a:ext>
                </a:extLst>
              </p:cNvPr>
              <p:cNvSpPr/>
              <p:nvPr/>
            </p:nvSpPr>
            <p:spPr>
              <a:xfrm>
                <a:off x="2648265" y="1706626"/>
                <a:ext cx="2133551" cy="3964089"/>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9" name="Rectangle 18">
                <a:extLst>
                  <a:ext uri="{FF2B5EF4-FFF2-40B4-BE49-F238E27FC236}">
                    <a16:creationId xmlns:a16="http://schemas.microsoft.com/office/drawing/2014/main" id="{FE2EAF3B-46C1-BE0B-D2FD-04C51FD18ACA}"/>
                  </a:ext>
                </a:extLst>
              </p:cNvPr>
              <p:cNvSpPr/>
              <p:nvPr/>
            </p:nvSpPr>
            <p:spPr>
              <a:xfrm>
                <a:off x="2648265" y="5671816"/>
                <a:ext cx="2133551" cy="7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0" name="TextBox 19">
                <a:extLst>
                  <a:ext uri="{FF2B5EF4-FFF2-40B4-BE49-F238E27FC236}">
                    <a16:creationId xmlns:a16="http://schemas.microsoft.com/office/drawing/2014/main" id="{8AC4A530-0DD9-7A0C-61A1-6F97C18FB22E}"/>
                  </a:ext>
                </a:extLst>
              </p:cNvPr>
              <p:cNvSpPr txBox="1"/>
              <p:nvPr/>
            </p:nvSpPr>
            <p:spPr>
              <a:xfrm>
                <a:off x="2648265" y="3682425"/>
                <a:ext cx="2066878" cy="646331"/>
              </a:xfrm>
              <a:prstGeom prst="rect">
                <a:avLst/>
              </a:prstGeom>
              <a:noFill/>
            </p:spPr>
            <p:txBody>
              <a:bodyPr wrap="square" rtlCol="0">
                <a:spAutoFit/>
              </a:bodyPr>
              <a:lstStyle/>
              <a:p>
                <a:pPr algn="ctr"/>
                <a:r>
                  <a:rPr lang="en-MY" dirty="0"/>
                  <a:t>Weapons Test &amp; Evaluation</a:t>
                </a:r>
              </a:p>
            </p:txBody>
          </p:sp>
          <p:cxnSp>
            <p:nvCxnSpPr>
              <p:cNvPr id="21" name="Straight Connector 20">
                <a:extLst>
                  <a:ext uri="{FF2B5EF4-FFF2-40B4-BE49-F238E27FC236}">
                    <a16:creationId xmlns:a16="http://schemas.microsoft.com/office/drawing/2014/main" id="{F8F4F84E-796D-F09A-0EEE-647E906BF315}"/>
                  </a:ext>
                </a:extLst>
              </p:cNvPr>
              <p:cNvCxnSpPr/>
              <p:nvPr/>
            </p:nvCxnSpPr>
            <p:spPr>
              <a:xfrm>
                <a:off x="2979346" y="4523961"/>
                <a:ext cx="1406427" cy="0"/>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C9B4412-F692-FEC7-D4B0-DA233F9C2AC1}"/>
                  </a:ext>
                </a:extLst>
              </p:cNvPr>
              <p:cNvSpPr/>
              <p:nvPr/>
            </p:nvSpPr>
            <p:spPr>
              <a:xfrm>
                <a:off x="2713415" y="4641476"/>
                <a:ext cx="2001727" cy="646331"/>
              </a:xfrm>
              <a:prstGeom prst="rect">
                <a:avLst/>
              </a:prstGeom>
            </p:spPr>
            <p:txBody>
              <a:bodyPr wrap="square">
                <a:spAutoFit/>
              </a:bodyPr>
              <a:lstStyle/>
              <a:p>
                <a:pPr algn="ctr"/>
                <a:r>
                  <a:rPr lang="ms-MY" sz="1200" dirty="0"/>
                  <a:t>Improving OME &amp; Weapon safety through effective Test &amp; Evaluation</a:t>
                </a:r>
                <a:endParaRPr lang="en-MY" sz="1200" dirty="0"/>
              </a:p>
            </p:txBody>
          </p:sp>
        </p:grpSp>
        <p:pic>
          <p:nvPicPr>
            <p:cNvPr id="7" name="Picture 6">
              <a:extLst>
                <a:ext uri="{FF2B5EF4-FFF2-40B4-BE49-F238E27FC236}">
                  <a16:creationId xmlns:a16="http://schemas.microsoft.com/office/drawing/2014/main" id="{0974FF15-4761-7C8F-4457-F1F5B00E1840}"/>
                </a:ext>
              </a:extLst>
            </p:cNvPr>
            <p:cNvPicPr>
              <a:picLocks noChangeAspect="1"/>
            </p:cNvPicPr>
            <p:nvPr/>
          </p:nvPicPr>
          <p:blipFill>
            <a:blip r:embed="rId3"/>
            <a:stretch>
              <a:fillRect/>
            </a:stretch>
          </p:blipFill>
          <p:spPr>
            <a:xfrm>
              <a:off x="5207323" y="1520549"/>
              <a:ext cx="1839133" cy="1718436"/>
            </a:xfrm>
            <a:prstGeom prst="rect">
              <a:avLst/>
            </a:prstGeom>
          </p:spPr>
        </p:pic>
      </p:grpSp>
      <p:grpSp>
        <p:nvGrpSpPr>
          <p:cNvPr id="10" name="Group 9">
            <a:extLst>
              <a:ext uri="{FF2B5EF4-FFF2-40B4-BE49-F238E27FC236}">
                <a16:creationId xmlns:a16="http://schemas.microsoft.com/office/drawing/2014/main" id="{0FF68ED5-6E79-E991-D743-C0B3202289A9}"/>
              </a:ext>
            </a:extLst>
          </p:cNvPr>
          <p:cNvGrpSpPr/>
          <p:nvPr/>
        </p:nvGrpSpPr>
        <p:grpSpPr>
          <a:xfrm>
            <a:off x="313932" y="248712"/>
            <a:ext cx="667141" cy="670083"/>
            <a:chOff x="3439749" y="224993"/>
            <a:chExt cx="831273" cy="831273"/>
          </a:xfrm>
        </p:grpSpPr>
        <p:sp>
          <p:nvSpPr>
            <p:cNvPr id="14" name="Oval 13">
              <a:extLst>
                <a:ext uri="{FF2B5EF4-FFF2-40B4-BE49-F238E27FC236}">
                  <a16:creationId xmlns:a16="http://schemas.microsoft.com/office/drawing/2014/main" id="{76E1C25F-378D-5C88-81BA-98511617EE47}"/>
                </a:ext>
              </a:extLst>
            </p:cNvPr>
            <p:cNvSpPr/>
            <p:nvPr/>
          </p:nvSpPr>
          <p:spPr>
            <a:xfrm>
              <a:off x="3475414" y="280862"/>
              <a:ext cx="755927" cy="723185"/>
            </a:xfrm>
            <a:prstGeom prst="ellipse">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2"/>
                </a:solidFill>
              </a:endParaRPr>
            </a:p>
          </p:txBody>
        </p:sp>
        <p:pic>
          <p:nvPicPr>
            <p:cNvPr id="9" name="Graphic 8" descr="Single gear with solid fill">
              <a:extLst>
                <a:ext uri="{FF2B5EF4-FFF2-40B4-BE49-F238E27FC236}">
                  <a16:creationId xmlns:a16="http://schemas.microsoft.com/office/drawing/2014/main" id="{00F3AC31-12E3-1028-8FCB-029AE98E11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39749" y="224993"/>
              <a:ext cx="831273" cy="831273"/>
            </a:xfrm>
            <a:prstGeom prst="rect">
              <a:avLst/>
            </a:prstGeom>
          </p:spPr>
        </p:pic>
      </p:grpSp>
      <p:grpSp>
        <p:nvGrpSpPr>
          <p:cNvPr id="5" name="Group 4">
            <a:extLst>
              <a:ext uri="{FF2B5EF4-FFF2-40B4-BE49-F238E27FC236}">
                <a16:creationId xmlns:a16="http://schemas.microsoft.com/office/drawing/2014/main" id="{B8F5FA1A-B8D0-C65B-01FA-95B3EB390FFF}"/>
              </a:ext>
            </a:extLst>
          </p:cNvPr>
          <p:cNvGrpSpPr/>
          <p:nvPr/>
        </p:nvGrpSpPr>
        <p:grpSpPr>
          <a:xfrm>
            <a:off x="248020" y="1380700"/>
            <a:ext cx="2133551" cy="4044470"/>
            <a:chOff x="248020" y="1380700"/>
            <a:chExt cx="2133551" cy="4044470"/>
          </a:xfrm>
        </p:grpSpPr>
        <p:grpSp>
          <p:nvGrpSpPr>
            <p:cNvPr id="24" name="Group 23">
              <a:extLst>
                <a:ext uri="{FF2B5EF4-FFF2-40B4-BE49-F238E27FC236}">
                  <a16:creationId xmlns:a16="http://schemas.microsoft.com/office/drawing/2014/main" id="{C51B2C8A-C305-D00E-8744-107ACC3353A5}"/>
                </a:ext>
              </a:extLst>
            </p:cNvPr>
            <p:cNvGrpSpPr/>
            <p:nvPr/>
          </p:nvGrpSpPr>
          <p:grpSpPr>
            <a:xfrm>
              <a:off x="248020" y="1380700"/>
              <a:ext cx="2133551" cy="4044470"/>
              <a:chOff x="248020" y="1706626"/>
              <a:chExt cx="2133551" cy="4044470"/>
            </a:xfrm>
          </p:grpSpPr>
          <p:sp>
            <p:nvSpPr>
              <p:cNvPr id="25" name="Rectangle 24">
                <a:extLst>
                  <a:ext uri="{FF2B5EF4-FFF2-40B4-BE49-F238E27FC236}">
                    <a16:creationId xmlns:a16="http://schemas.microsoft.com/office/drawing/2014/main" id="{A0D28F75-E56F-9ABB-77ED-C7F1BFCC5917}"/>
                  </a:ext>
                </a:extLst>
              </p:cNvPr>
              <p:cNvSpPr/>
              <p:nvPr/>
            </p:nvSpPr>
            <p:spPr>
              <a:xfrm>
                <a:off x="248020" y="1706626"/>
                <a:ext cx="2133551" cy="3964089"/>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7" name="Rectangle 26">
                <a:extLst>
                  <a:ext uri="{FF2B5EF4-FFF2-40B4-BE49-F238E27FC236}">
                    <a16:creationId xmlns:a16="http://schemas.microsoft.com/office/drawing/2014/main" id="{306AE221-D834-794C-5C69-CB78CBB68CA3}"/>
                  </a:ext>
                </a:extLst>
              </p:cNvPr>
              <p:cNvSpPr/>
              <p:nvPr/>
            </p:nvSpPr>
            <p:spPr>
              <a:xfrm>
                <a:off x="248020" y="5671816"/>
                <a:ext cx="2133551" cy="79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8" name="TextBox 27">
                <a:extLst>
                  <a:ext uri="{FF2B5EF4-FFF2-40B4-BE49-F238E27FC236}">
                    <a16:creationId xmlns:a16="http://schemas.microsoft.com/office/drawing/2014/main" id="{02A649AB-FC84-C368-6906-8DB0FD882656}"/>
                  </a:ext>
                </a:extLst>
              </p:cNvPr>
              <p:cNvSpPr txBox="1"/>
              <p:nvPr/>
            </p:nvSpPr>
            <p:spPr>
              <a:xfrm>
                <a:off x="248021" y="3682425"/>
                <a:ext cx="2067638" cy="646331"/>
              </a:xfrm>
              <a:prstGeom prst="rect">
                <a:avLst/>
              </a:prstGeom>
              <a:noFill/>
            </p:spPr>
            <p:txBody>
              <a:bodyPr wrap="square" rtlCol="0">
                <a:spAutoFit/>
              </a:bodyPr>
              <a:lstStyle/>
              <a:p>
                <a:pPr algn="ctr"/>
                <a:r>
                  <a:rPr lang="en-MY" dirty="0"/>
                  <a:t>OME &amp; Weapons Safety</a:t>
                </a:r>
              </a:p>
            </p:txBody>
          </p:sp>
          <p:cxnSp>
            <p:nvCxnSpPr>
              <p:cNvPr id="29" name="Straight Connector 28">
                <a:extLst>
                  <a:ext uri="{FF2B5EF4-FFF2-40B4-BE49-F238E27FC236}">
                    <a16:creationId xmlns:a16="http://schemas.microsoft.com/office/drawing/2014/main" id="{9654BAA5-5EBF-57F3-9D49-A7023859315B}"/>
                  </a:ext>
                </a:extLst>
              </p:cNvPr>
              <p:cNvCxnSpPr/>
              <p:nvPr/>
            </p:nvCxnSpPr>
            <p:spPr>
              <a:xfrm>
                <a:off x="579864" y="4523961"/>
                <a:ext cx="1406427" cy="0"/>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8FCC411-2FE4-8287-8469-64A928AB20D6}"/>
                  </a:ext>
                </a:extLst>
              </p:cNvPr>
              <p:cNvSpPr/>
              <p:nvPr/>
            </p:nvSpPr>
            <p:spPr>
              <a:xfrm>
                <a:off x="313932" y="4641476"/>
                <a:ext cx="2001727" cy="646331"/>
              </a:xfrm>
              <a:prstGeom prst="rect">
                <a:avLst/>
              </a:prstGeom>
            </p:spPr>
            <p:txBody>
              <a:bodyPr wrap="square">
                <a:spAutoFit/>
              </a:bodyPr>
              <a:lstStyle/>
              <a:p>
                <a:pPr algn="ctr"/>
                <a:r>
                  <a:rPr lang="ms-MY" sz="1200" dirty="0"/>
                  <a:t>Providing expert </a:t>
                </a:r>
                <a:r>
                  <a:rPr lang="en-GB" sz="1200" dirty="0"/>
                  <a:t>Safety A</a:t>
                </a:r>
                <a:r>
                  <a:rPr lang="ms-MY" sz="1200" dirty="0"/>
                  <a:t>ssurance and Technical Advice</a:t>
                </a:r>
                <a:endParaRPr lang="en-MY" sz="1200" dirty="0"/>
              </a:p>
            </p:txBody>
          </p:sp>
        </p:grpSp>
        <p:pic>
          <p:nvPicPr>
            <p:cNvPr id="39" name="Picture 38">
              <a:extLst>
                <a:ext uri="{FF2B5EF4-FFF2-40B4-BE49-F238E27FC236}">
                  <a16:creationId xmlns:a16="http://schemas.microsoft.com/office/drawing/2014/main" id="{FE71E807-7FCB-4358-DBF0-06310545D272}"/>
                </a:ext>
              </a:extLst>
            </p:cNvPr>
            <p:cNvPicPr>
              <a:picLocks noChangeAspect="1"/>
            </p:cNvPicPr>
            <p:nvPr/>
          </p:nvPicPr>
          <p:blipFill rotWithShape="1">
            <a:blip r:embed="rId6">
              <a:extLst>
                <a:ext uri="{28A0092B-C50C-407E-A947-70E740481C1C}">
                  <a14:useLocalDpi xmlns:a14="http://schemas.microsoft.com/office/drawing/2010/main" val="0"/>
                </a:ext>
              </a:extLst>
            </a:blip>
            <a:srcRect l="17958" r="9292"/>
            <a:stretch/>
          </p:blipFill>
          <p:spPr>
            <a:xfrm>
              <a:off x="404120" y="1561624"/>
              <a:ext cx="1821349" cy="1718436"/>
            </a:xfrm>
            <a:prstGeom prst="rect">
              <a:avLst/>
            </a:prstGeom>
          </p:spPr>
        </p:pic>
      </p:grpSp>
      <p:grpSp>
        <p:nvGrpSpPr>
          <p:cNvPr id="11" name="Group 10">
            <a:extLst>
              <a:ext uri="{FF2B5EF4-FFF2-40B4-BE49-F238E27FC236}">
                <a16:creationId xmlns:a16="http://schemas.microsoft.com/office/drawing/2014/main" id="{84D76D74-91F3-3A41-CACA-C161E179AA36}"/>
              </a:ext>
            </a:extLst>
          </p:cNvPr>
          <p:cNvGrpSpPr/>
          <p:nvPr/>
        </p:nvGrpSpPr>
        <p:grpSpPr>
          <a:xfrm>
            <a:off x="7475329" y="1380700"/>
            <a:ext cx="2133551" cy="4044470"/>
            <a:chOff x="7475329" y="1380700"/>
            <a:chExt cx="2133551" cy="4044470"/>
          </a:xfrm>
        </p:grpSpPr>
        <p:grpSp>
          <p:nvGrpSpPr>
            <p:cNvPr id="13" name="Group 12">
              <a:extLst>
                <a:ext uri="{FF2B5EF4-FFF2-40B4-BE49-F238E27FC236}">
                  <a16:creationId xmlns:a16="http://schemas.microsoft.com/office/drawing/2014/main" id="{2FE87340-FA7C-0C9D-18D0-7311441E7DEF}"/>
                </a:ext>
              </a:extLst>
            </p:cNvPr>
            <p:cNvGrpSpPr/>
            <p:nvPr/>
          </p:nvGrpSpPr>
          <p:grpSpPr>
            <a:xfrm>
              <a:off x="7475329" y="1380700"/>
              <a:ext cx="2133551" cy="4044470"/>
              <a:chOff x="7475329" y="1706626"/>
              <a:chExt cx="2133551" cy="4044470"/>
            </a:xfrm>
          </p:grpSpPr>
          <p:sp>
            <p:nvSpPr>
              <p:cNvPr id="33" name="Rectangle 32">
                <a:extLst>
                  <a:ext uri="{FF2B5EF4-FFF2-40B4-BE49-F238E27FC236}">
                    <a16:creationId xmlns:a16="http://schemas.microsoft.com/office/drawing/2014/main" id="{3AABCDEA-38EF-8372-D691-CC5ECA94BACD}"/>
                  </a:ext>
                </a:extLst>
              </p:cNvPr>
              <p:cNvSpPr/>
              <p:nvPr/>
            </p:nvSpPr>
            <p:spPr>
              <a:xfrm>
                <a:off x="7475329" y="1706626"/>
                <a:ext cx="2133551" cy="3964089"/>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5" name="Rectangle 34">
                <a:extLst>
                  <a:ext uri="{FF2B5EF4-FFF2-40B4-BE49-F238E27FC236}">
                    <a16:creationId xmlns:a16="http://schemas.microsoft.com/office/drawing/2014/main" id="{9FD2A2F8-0637-8128-12EA-209698ABD22A}"/>
                  </a:ext>
                </a:extLst>
              </p:cNvPr>
              <p:cNvSpPr/>
              <p:nvPr/>
            </p:nvSpPr>
            <p:spPr>
              <a:xfrm>
                <a:off x="7475329" y="5671816"/>
                <a:ext cx="2133551" cy="79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6" name="TextBox 35">
                <a:extLst>
                  <a:ext uri="{FF2B5EF4-FFF2-40B4-BE49-F238E27FC236}">
                    <a16:creationId xmlns:a16="http://schemas.microsoft.com/office/drawing/2014/main" id="{372A8923-56BC-8C51-1269-54819392D595}"/>
                  </a:ext>
                </a:extLst>
              </p:cNvPr>
              <p:cNvSpPr txBox="1"/>
              <p:nvPr/>
            </p:nvSpPr>
            <p:spPr>
              <a:xfrm>
                <a:off x="7539717" y="3682425"/>
                <a:ext cx="2001727" cy="646331"/>
              </a:xfrm>
              <a:prstGeom prst="rect">
                <a:avLst/>
              </a:prstGeom>
              <a:noFill/>
            </p:spPr>
            <p:txBody>
              <a:bodyPr wrap="square" rtlCol="0">
                <a:spAutoFit/>
              </a:bodyPr>
              <a:lstStyle/>
              <a:p>
                <a:pPr algn="ctr"/>
                <a:r>
                  <a:rPr lang="en-MY" dirty="0"/>
                  <a:t>Research &amp; Novel Weapons</a:t>
                </a:r>
              </a:p>
            </p:txBody>
          </p:sp>
          <p:cxnSp>
            <p:nvCxnSpPr>
              <p:cNvPr id="37" name="Straight Connector 36">
                <a:extLst>
                  <a:ext uri="{FF2B5EF4-FFF2-40B4-BE49-F238E27FC236}">
                    <a16:creationId xmlns:a16="http://schemas.microsoft.com/office/drawing/2014/main" id="{74AD35FD-BD41-3741-94B0-BF85E6E361C9}"/>
                  </a:ext>
                </a:extLst>
              </p:cNvPr>
              <p:cNvCxnSpPr/>
              <p:nvPr/>
            </p:nvCxnSpPr>
            <p:spPr>
              <a:xfrm>
                <a:off x="7805648" y="4523961"/>
                <a:ext cx="1406427" cy="0"/>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957C1463-62D5-9943-504D-11997974596B}"/>
                  </a:ext>
                </a:extLst>
              </p:cNvPr>
              <p:cNvSpPr/>
              <p:nvPr/>
            </p:nvSpPr>
            <p:spPr>
              <a:xfrm>
                <a:off x="7539717" y="4641476"/>
                <a:ext cx="2001727" cy="646331"/>
              </a:xfrm>
              <a:prstGeom prst="rect">
                <a:avLst/>
              </a:prstGeom>
            </p:spPr>
            <p:txBody>
              <a:bodyPr wrap="square">
                <a:spAutoFit/>
              </a:bodyPr>
              <a:lstStyle/>
              <a:p>
                <a:pPr algn="ctr"/>
                <a:r>
                  <a:rPr lang="ms-MY" sz="1200" dirty="0"/>
                  <a:t>Conducting weapons related research including Novel Weapons technology</a:t>
                </a:r>
                <a:endParaRPr lang="en-MY" sz="1200" dirty="0"/>
              </a:p>
            </p:txBody>
          </p:sp>
        </p:grpSp>
        <p:pic>
          <p:nvPicPr>
            <p:cNvPr id="42" name="Picture 2" descr="Preview image for asset">
              <a:extLst>
                <a:ext uri="{FF2B5EF4-FFF2-40B4-BE49-F238E27FC236}">
                  <a16:creationId xmlns:a16="http://schemas.microsoft.com/office/drawing/2014/main" id="{E8E83773-BE81-9B5C-D6E7-C2837549D95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550" r="17118"/>
            <a:stretch/>
          </p:blipFill>
          <p:spPr bwMode="auto">
            <a:xfrm>
              <a:off x="7588460" y="1501965"/>
              <a:ext cx="1904240" cy="17079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BC5A4D44-F938-EA89-8D62-2CAF20AEAE0E}"/>
              </a:ext>
            </a:extLst>
          </p:cNvPr>
          <p:cNvGrpSpPr/>
          <p:nvPr/>
        </p:nvGrpSpPr>
        <p:grpSpPr>
          <a:xfrm>
            <a:off x="2647503" y="1380700"/>
            <a:ext cx="2133551" cy="4044470"/>
            <a:chOff x="2647503" y="1380700"/>
            <a:chExt cx="2133551" cy="4044470"/>
          </a:xfrm>
        </p:grpSpPr>
        <p:grpSp>
          <p:nvGrpSpPr>
            <p:cNvPr id="40" name="Group 39">
              <a:extLst>
                <a:ext uri="{FF2B5EF4-FFF2-40B4-BE49-F238E27FC236}">
                  <a16:creationId xmlns:a16="http://schemas.microsoft.com/office/drawing/2014/main" id="{573E9E4A-B2A6-30C1-E633-71DD21014E35}"/>
                </a:ext>
              </a:extLst>
            </p:cNvPr>
            <p:cNvGrpSpPr/>
            <p:nvPr/>
          </p:nvGrpSpPr>
          <p:grpSpPr>
            <a:xfrm>
              <a:off x="2647503" y="1380700"/>
              <a:ext cx="2133551" cy="4044470"/>
              <a:chOff x="7448756" y="1706626"/>
              <a:chExt cx="2133551" cy="4044470"/>
            </a:xfrm>
          </p:grpSpPr>
          <p:sp>
            <p:nvSpPr>
              <p:cNvPr id="41" name="Rectangle 40">
                <a:extLst>
                  <a:ext uri="{FF2B5EF4-FFF2-40B4-BE49-F238E27FC236}">
                    <a16:creationId xmlns:a16="http://schemas.microsoft.com/office/drawing/2014/main" id="{EFBB71B7-DFF8-766F-F9B8-069B7048F2C1}"/>
                  </a:ext>
                </a:extLst>
              </p:cNvPr>
              <p:cNvSpPr/>
              <p:nvPr/>
            </p:nvSpPr>
            <p:spPr>
              <a:xfrm>
                <a:off x="7448756" y="1706626"/>
                <a:ext cx="2133551" cy="3964089"/>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3" name="Rectangle 42">
                <a:extLst>
                  <a:ext uri="{FF2B5EF4-FFF2-40B4-BE49-F238E27FC236}">
                    <a16:creationId xmlns:a16="http://schemas.microsoft.com/office/drawing/2014/main" id="{F7E1117E-380F-76E2-396E-AE7BD5B501F0}"/>
                  </a:ext>
                </a:extLst>
              </p:cNvPr>
              <p:cNvSpPr/>
              <p:nvPr/>
            </p:nvSpPr>
            <p:spPr>
              <a:xfrm>
                <a:off x="7448756" y="5671816"/>
                <a:ext cx="2133551" cy="79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4" name="TextBox 43">
                <a:extLst>
                  <a:ext uri="{FF2B5EF4-FFF2-40B4-BE49-F238E27FC236}">
                    <a16:creationId xmlns:a16="http://schemas.microsoft.com/office/drawing/2014/main" id="{1E5EE317-11F2-571F-F28A-3C0341B8120F}"/>
                  </a:ext>
                </a:extLst>
              </p:cNvPr>
              <p:cNvSpPr txBox="1"/>
              <p:nvPr/>
            </p:nvSpPr>
            <p:spPr>
              <a:xfrm>
                <a:off x="7592580" y="3682425"/>
                <a:ext cx="1921527" cy="646331"/>
              </a:xfrm>
              <a:prstGeom prst="rect">
                <a:avLst/>
              </a:prstGeom>
              <a:noFill/>
            </p:spPr>
            <p:txBody>
              <a:bodyPr wrap="square" rtlCol="0">
                <a:spAutoFit/>
              </a:bodyPr>
              <a:lstStyle/>
              <a:p>
                <a:pPr algn="ctr"/>
                <a:r>
                  <a:rPr lang="en-MY" dirty="0"/>
                  <a:t>Platform Integration</a:t>
                </a:r>
              </a:p>
            </p:txBody>
          </p:sp>
          <p:cxnSp>
            <p:nvCxnSpPr>
              <p:cNvPr id="45" name="Straight Connector 44">
                <a:extLst>
                  <a:ext uri="{FF2B5EF4-FFF2-40B4-BE49-F238E27FC236}">
                    <a16:creationId xmlns:a16="http://schemas.microsoft.com/office/drawing/2014/main" id="{D727B41F-56CA-2FCD-8696-326BB47CD9F8}"/>
                  </a:ext>
                </a:extLst>
              </p:cNvPr>
              <p:cNvCxnSpPr/>
              <p:nvPr/>
            </p:nvCxnSpPr>
            <p:spPr>
              <a:xfrm>
                <a:off x="7778312" y="4523961"/>
                <a:ext cx="1406427" cy="0"/>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5699334F-BF0A-86D9-6303-0A741A174E52}"/>
                  </a:ext>
                </a:extLst>
              </p:cNvPr>
              <p:cNvSpPr/>
              <p:nvPr/>
            </p:nvSpPr>
            <p:spPr>
              <a:xfrm>
                <a:off x="7512380" y="4641476"/>
                <a:ext cx="2001727" cy="646331"/>
              </a:xfrm>
              <a:prstGeom prst="rect">
                <a:avLst/>
              </a:prstGeom>
            </p:spPr>
            <p:txBody>
              <a:bodyPr wrap="square">
                <a:spAutoFit/>
              </a:bodyPr>
              <a:lstStyle/>
              <a:p>
                <a:pPr algn="ctr"/>
                <a:r>
                  <a:rPr lang="ms-MY" sz="1200" dirty="0"/>
                  <a:t>Land, Sea and Air weapon system platform integration and assurance</a:t>
                </a:r>
                <a:endParaRPr lang="en-MY" sz="1200" dirty="0"/>
              </a:p>
            </p:txBody>
          </p:sp>
        </p:grpSp>
        <p:pic>
          <p:nvPicPr>
            <p:cNvPr id="50" name="Picture 4" descr="Preview image for asset">
              <a:extLst>
                <a:ext uri="{FF2B5EF4-FFF2-40B4-BE49-F238E27FC236}">
                  <a16:creationId xmlns:a16="http://schemas.microsoft.com/office/drawing/2014/main" id="{55383620-EE93-F4EE-F3A0-42F427D2F63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943" b="23274"/>
            <a:stretch/>
          </p:blipFill>
          <p:spPr bwMode="auto">
            <a:xfrm>
              <a:off x="2747400" y="1595700"/>
              <a:ext cx="1931795" cy="16141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360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1C8C-C9B4-E965-797A-AF9720A6EDB6}"/>
              </a:ext>
            </a:extLst>
          </p:cNvPr>
          <p:cNvSpPr>
            <a:spLocks noGrp="1"/>
          </p:cNvSpPr>
          <p:nvPr>
            <p:ph type="title"/>
          </p:nvPr>
        </p:nvSpPr>
        <p:spPr>
          <a:xfrm>
            <a:off x="1065306" y="356668"/>
            <a:ext cx="3731268" cy="422938"/>
          </a:xfrm>
        </p:spPr>
        <p:txBody>
          <a:bodyPr/>
          <a:lstStyle/>
          <a:p>
            <a:r>
              <a:rPr lang="en-MY" dirty="0"/>
              <a:t>OME &amp; Weapons Safety</a:t>
            </a:r>
          </a:p>
        </p:txBody>
      </p:sp>
      <p:grpSp>
        <p:nvGrpSpPr>
          <p:cNvPr id="7" name="Group 6">
            <a:extLst>
              <a:ext uri="{FF2B5EF4-FFF2-40B4-BE49-F238E27FC236}">
                <a16:creationId xmlns:a16="http://schemas.microsoft.com/office/drawing/2014/main" id="{F2DFBAF1-2EB1-1FBE-7212-6787529D3990}"/>
              </a:ext>
            </a:extLst>
          </p:cNvPr>
          <p:cNvGrpSpPr/>
          <p:nvPr/>
        </p:nvGrpSpPr>
        <p:grpSpPr>
          <a:xfrm>
            <a:off x="228595" y="1384106"/>
            <a:ext cx="3972373" cy="1265309"/>
            <a:chOff x="228595" y="1805526"/>
            <a:chExt cx="3972373" cy="1265309"/>
          </a:xfrm>
        </p:grpSpPr>
        <p:sp>
          <p:nvSpPr>
            <p:cNvPr id="8" name="Rounded Rectangle 7">
              <a:extLst>
                <a:ext uri="{FF2B5EF4-FFF2-40B4-BE49-F238E27FC236}">
                  <a16:creationId xmlns:a16="http://schemas.microsoft.com/office/drawing/2014/main" id="{9DADB1B1-6201-5318-6706-F3A3E317FD8A}"/>
                </a:ext>
              </a:extLst>
            </p:cNvPr>
            <p:cNvSpPr/>
            <p:nvPr/>
          </p:nvSpPr>
          <p:spPr>
            <a:xfrm>
              <a:off x="228595" y="18055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 name="Oval 8">
              <a:extLst>
                <a:ext uri="{FF2B5EF4-FFF2-40B4-BE49-F238E27FC236}">
                  <a16:creationId xmlns:a16="http://schemas.microsoft.com/office/drawing/2014/main" id="{DCC9A552-F504-7B62-707E-44471A3A2249}"/>
                </a:ext>
              </a:extLst>
            </p:cNvPr>
            <p:cNvSpPr/>
            <p:nvPr/>
          </p:nvSpPr>
          <p:spPr>
            <a:xfrm>
              <a:off x="3408105" y="2031824"/>
              <a:ext cx="792863" cy="7928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Box 9">
              <a:extLst>
                <a:ext uri="{FF2B5EF4-FFF2-40B4-BE49-F238E27FC236}">
                  <a16:creationId xmlns:a16="http://schemas.microsoft.com/office/drawing/2014/main" id="{CB4B46C0-7CEF-42A1-FE08-886CDDEA71A7}"/>
                </a:ext>
              </a:extLst>
            </p:cNvPr>
            <p:cNvSpPr txBox="1"/>
            <p:nvPr/>
          </p:nvSpPr>
          <p:spPr>
            <a:xfrm>
              <a:off x="411794" y="1839981"/>
              <a:ext cx="3024995" cy="307777"/>
            </a:xfrm>
            <a:prstGeom prst="rect">
              <a:avLst/>
            </a:prstGeom>
            <a:noFill/>
          </p:spPr>
          <p:txBody>
            <a:bodyPr wrap="none" rtlCol="0">
              <a:spAutoFit/>
            </a:bodyPr>
            <a:lstStyle/>
            <a:p>
              <a:r>
                <a:rPr lang="en-MY" sz="1400" b="1" dirty="0">
                  <a:latin typeface="+mj-lt"/>
                </a:rPr>
                <a:t>Ordnance Munitions &amp; Explosives Safety</a:t>
              </a:r>
            </a:p>
          </p:txBody>
        </p:sp>
        <p:sp>
          <p:nvSpPr>
            <p:cNvPr id="11" name="Rectangle 10">
              <a:extLst>
                <a:ext uri="{FF2B5EF4-FFF2-40B4-BE49-F238E27FC236}">
                  <a16:creationId xmlns:a16="http://schemas.microsoft.com/office/drawing/2014/main" id="{83998BAA-1209-480C-91D7-FC2E60429ECE}"/>
                </a:ext>
              </a:extLst>
            </p:cNvPr>
            <p:cNvSpPr/>
            <p:nvPr/>
          </p:nvSpPr>
          <p:spPr>
            <a:xfrm>
              <a:off x="411794" y="2055172"/>
              <a:ext cx="3054975" cy="1015663"/>
            </a:xfrm>
            <a:prstGeom prst="rect">
              <a:avLst/>
            </a:prstGeom>
          </p:spPr>
          <p:txBody>
            <a:bodyPr wrap="square">
              <a:spAutoFit/>
            </a:bodyPr>
            <a:lstStyle/>
            <a:p>
              <a:r>
                <a:rPr lang="en-GB" sz="1200" dirty="0"/>
                <a:t>We specialise in assuring the inherent risks from OME are either Broadly Acceptable or Tolerable and As Low as Reasonably Practicable (ALARP) for the UK MOD and industry in the defined service environment.</a:t>
              </a:r>
            </a:p>
          </p:txBody>
        </p:sp>
      </p:grpSp>
      <p:grpSp>
        <p:nvGrpSpPr>
          <p:cNvPr id="12" name="Group 11">
            <a:extLst>
              <a:ext uri="{FF2B5EF4-FFF2-40B4-BE49-F238E27FC236}">
                <a16:creationId xmlns:a16="http://schemas.microsoft.com/office/drawing/2014/main" id="{07A71F6A-B3C3-EEDD-33C8-65A237395CFC}"/>
              </a:ext>
            </a:extLst>
          </p:cNvPr>
          <p:cNvGrpSpPr/>
          <p:nvPr/>
        </p:nvGrpSpPr>
        <p:grpSpPr>
          <a:xfrm>
            <a:off x="243039" y="2768583"/>
            <a:ext cx="3972373" cy="1301052"/>
            <a:chOff x="228595" y="3181926"/>
            <a:chExt cx="3972373" cy="1301052"/>
          </a:xfrm>
        </p:grpSpPr>
        <p:sp>
          <p:nvSpPr>
            <p:cNvPr id="13" name="Rounded Rectangle 40">
              <a:extLst>
                <a:ext uri="{FF2B5EF4-FFF2-40B4-BE49-F238E27FC236}">
                  <a16:creationId xmlns:a16="http://schemas.microsoft.com/office/drawing/2014/main" id="{8916CAD0-7B4C-0904-85EB-74770D8961B4}"/>
                </a:ext>
              </a:extLst>
            </p:cNvPr>
            <p:cNvSpPr/>
            <p:nvPr/>
          </p:nvSpPr>
          <p:spPr>
            <a:xfrm>
              <a:off x="228595" y="31819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4" name="Oval 13">
              <a:extLst>
                <a:ext uri="{FF2B5EF4-FFF2-40B4-BE49-F238E27FC236}">
                  <a16:creationId xmlns:a16="http://schemas.microsoft.com/office/drawing/2014/main" id="{DE75A3CC-412F-8804-5FC1-0D4BAF7A1F39}"/>
                </a:ext>
              </a:extLst>
            </p:cNvPr>
            <p:cNvSpPr/>
            <p:nvPr/>
          </p:nvSpPr>
          <p:spPr>
            <a:xfrm>
              <a:off x="3408105" y="3408224"/>
              <a:ext cx="792863" cy="7928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Box 14">
              <a:extLst>
                <a:ext uri="{FF2B5EF4-FFF2-40B4-BE49-F238E27FC236}">
                  <a16:creationId xmlns:a16="http://schemas.microsoft.com/office/drawing/2014/main" id="{DB7BF30F-EE73-0051-65A8-E1424E44DCD4}"/>
                </a:ext>
              </a:extLst>
            </p:cNvPr>
            <p:cNvSpPr txBox="1"/>
            <p:nvPr/>
          </p:nvSpPr>
          <p:spPr>
            <a:xfrm>
              <a:off x="411794" y="3229804"/>
              <a:ext cx="1317155" cy="307777"/>
            </a:xfrm>
            <a:prstGeom prst="rect">
              <a:avLst/>
            </a:prstGeom>
            <a:noFill/>
          </p:spPr>
          <p:txBody>
            <a:bodyPr wrap="none" rtlCol="0">
              <a:spAutoFit/>
            </a:bodyPr>
            <a:lstStyle/>
            <a:p>
              <a:r>
                <a:rPr lang="en-MY" sz="1400" b="1" dirty="0">
                  <a:latin typeface="+mj-lt"/>
                </a:rPr>
                <a:t>Weapons Safety</a:t>
              </a:r>
            </a:p>
          </p:txBody>
        </p:sp>
        <p:sp>
          <p:nvSpPr>
            <p:cNvPr id="16" name="Rectangle 15">
              <a:extLst>
                <a:ext uri="{FF2B5EF4-FFF2-40B4-BE49-F238E27FC236}">
                  <a16:creationId xmlns:a16="http://schemas.microsoft.com/office/drawing/2014/main" id="{89E9D67E-B0B7-73C1-FEE0-3F20FBCC3313}"/>
                </a:ext>
              </a:extLst>
            </p:cNvPr>
            <p:cNvSpPr/>
            <p:nvPr/>
          </p:nvSpPr>
          <p:spPr>
            <a:xfrm>
              <a:off x="411794" y="3467315"/>
              <a:ext cx="3040531" cy="1015663"/>
            </a:xfrm>
            <a:prstGeom prst="rect">
              <a:avLst/>
            </a:prstGeom>
          </p:spPr>
          <p:txBody>
            <a:bodyPr wrap="square">
              <a:spAutoFit/>
            </a:bodyPr>
            <a:lstStyle/>
            <a:p>
              <a:r>
                <a:rPr lang="en-GB" sz="1200" dirty="0"/>
                <a:t>Compliance assessment of design requirements for Weapons and Associated Systems and the provision of Safety and Suitability for Service (S3) against UK Defence Standards and US Military Standards</a:t>
              </a:r>
              <a:r>
                <a:rPr lang="ms-MY" sz="1200" dirty="0"/>
                <a:t>.</a:t>
              </a:r>
              <a:endParaRPr lang="en-GB" sz="1200" dirty="0"/>
            </a:p>
          </p:txBody>
        </p:sp>
      </p:grpSp>
      <p:grpSp>
        <p:nvGrpSpPr>
          <p:cNvPr id="17" name="Group 16">
            <a:extLst>
              <a:ext uri="{FF2B5EF4-FFF2-40B4-BE49-F238E27FC236}">
                <a16:creationId xmlns:a16="http://schemas.microsoft.com/office/drawing/2014/main" id="{FAE4E34A-EE20-094B-93FF-A2B28AE1B7FE}"/>
              </a:ext>
            </a:extLst>
          </p:cNvPr>
          <p:cNvGrpSpPr/>
          <p:nvPr/>
        </p:nvGrpSpPr>
        <p:grpSpPr>
          <a:xfrm>
            <a:off x="228595" y="4136906"/>
            <a:ext cx="3972373" cy="1259063"/>
            <a:chOff x="228595" y="4558326"/>
            <a:chExt cx="3972373" cy="1259063"/>
          </a:xfrm>
        </p:grpSpPr>
        <p:sp>
          <p:nvSpPr>
            <p:cNvPr id="18" name="Rounded Rectangle 44">
              <a:extLst>
                <a:ext uri="{FF2B5EF4-FFF2-40B4-BE49-F238E27FC236}">
                  <a16:creationId xmlns:a16="http://schemas.microsoft.com/office/drawing/2014/main" id="{09153397-9DB0-1CFB-36E2-40D41C207F9D}"/>
                </a:ext>
              </a:extLst>
            </p:cNvPr>
            <p:cNvSpPr/>
            <p:nvPr/>
          </p:nvSpPr>
          <p:spPr>
            <a:xfrm>
              <a:off x="228595" y="45583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9" name="Oval 18">
              <a:extLst>
                <a:ext uri="{FF2B5EF4-FFF2-40B4-BE49-F238E27FC236}">
                  <a16:creationId xmlns:a16="http://schemas.microsoft.com/office/drawing/2014/main" id="{4EF6C9F8-A2A6-593F-6FC0-65C3DA72EAE6}"/>
                </a:ext>
              </a:extLst>
            </p:cNvPr>
            <p:cNvSpPr/>
            <p:nvPr/>
          </p:nvSpPr>
          <p:spPr>
            <a:xfrm>
              <a:off x="3408105" y="4784624"/>
              <a:ext cx="792863" cy="792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20" name="TextBox 19">
              <a:extLst>
                <a:ext uri="{FF2B5EF4-FFF2-40B4-BE49-F238E27FC236}">
                  <a16:creationId xmlns:a16="http://schemas.microsoft.com/office/drawing/2014/main" id="{1014240B-4AD5-49DF-2F99-52C1AC00BDD1}"/>
                </a:ext>
              </a:extLst>
            </p:cNvPr>
            <p:cNvSpPr txBox="1"/>
            <p:nvPr/>
          </p:nvSpPr>
          <p:spPr>
            <a:xfrm>
              <a:off x="411794" y="4574480"/>
              <a:ext cx="1978234" cy="307777"/>
            </a:xfrm>
            <a:prstGeom prst="rect">
              <a:avLst/>
            </a:prstGeom>
            <a:noFill/>
          </p:spPr>
          <p:txBody>
            <a:bodyPr wrap="none" rtlCol="0">
              <a:spAutoFit/>
            </a:bodyPr>
            <a:lstStyle/>
            <a:p>
              <a:r>
                <a:rPr lang="en-MY" sz="1400" b="1" dirty="0">
                  <a:latin typeface="+mj-lt"/>
                </a:rPr>
                <a:t>Safety Case Development</a:t>
              </a:r>
            </a:p>
          </p:txBody>
        </p:sp>
        <p:sp>
          <p:nvSpPr>
            <p:cNvPr id="21" name="Rectangle 20">
              <a:extLst>
                <a:ext uri="{FF2B5EF4-FFF2-40B4-BE49-F238E27FC236}">
                  <a16:creationId xmlns:a16="http://schemas.microsoft.com/office/drawing/2014/main" id="{6E0FE278-C3EF-EB0B-08CF-1A7878061BB4}"/>
                </a:ext>
              </a:extLst>
            </p:cNvPr>
            <p:cNvSpPr/>
            <p:nvPr/>
          </p:nvSpPr>
          <p:spPr>
            <a:xfrm>
              <a:off x="411794" y="4801726"/>
              <a:ext cx="3054975" cy="1015663"/>
            </a:xfrm>
            <a:prstGeom prst="rect">
              <a:avLst/>
            </a:prstGeom>
          </p:spPr>
          <p:txBody>
            <a:bodyPr wrap="square">
              <a:spAutoFit/>
            </a:bodyPr>
            <a:lstStyle/>
            <a:p>
              <a:r>
                <a:rPr lang="en-GB" sz="1200" dirty="0"/>
                <a:t>Frazer-Nash deliver structured arguments, supported by a body of evidence that provides a compelling, comprehensive and valid case that a system is safe for a given application in a given operating environment.</a:t>
              </a:r>
            </a:p>
          </p:txBody>
        </p:sp>
      </p:grpSp>
      <p:grpSp>
        <p:nvGrpSpPr>
          <p:cNvPr id="22" name="Group 21">
            <a:extLst>
              <a:ext uri="{FF2B5EF4-FFF2-40B4-BE49-F238E27FC236}">
                <a16:creationId xmlns:a16="http://schemas.microsoft.com/office/drawing/2014/main" id="{1843840C-019C-FF8C-3551-BF66DFBC2832}"/>
              </a:ext>
            </a:extLst>
          </p:cNvPr>
          <p:cNvGrpSpPr/>
          <p:nvPr/>
        </p:nvGrpSpPr>
        <p:grpSpPr>
          <a:xfrm>
            <a:off x="8049066" y="1384106"/>
            <a:ext cx="3972374" cy="1303737"/>
            <a:chOff x="8049066" y="1805526"/>
            <a:chExt cx="3972374" cy="1303737"/>
          </a:xfrm>
        </p:grpSpPr>
        <p:sp>
          <p:nvSpPr>
            <p:cNvPr id="23" name="Rounded Rectangle 34">
              <a:extLst>
                <a:ext uri="{FF2B5EF4-FFF2-40B4-BE49-F238E27FC236}">
                  <a16:creationId xmlns:a16="http://schemas.microsoft.com/office/drawing/2014/main" id="{56D1447B-D08A-50EF-5ED6-EF731289D719}"/>
                </a:ext>
              </a:extLst>
            </p:cNvPr>
            <p:cNvSpPr/>
            <p:nvPr/>
          </p:nvSpPr>
          <p:spPr>
            <a:xfrm>
              <a:off x="8445498" y="18055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4" name="Oval 23">
              <a:extLst>
                <a:ext uri="{FF2B5EF4-FFF2-40B4-BE49-F238E27FC236}">
                  <a16:creationId xmlns:a16="http://schemas.microsoft.com/office/drawing/2014/main" id="{6843D32F-D618-6DB5-4282-7AE0764C4094}"/>
                </a:ext>
              </a:extLst>
            </p:cNvPr>
            <p:cNvSpPr/>
            <p:nvPr/>
          </p:nvSpPr>
          <p:spPr>
            <a:xfrm>
              <a:off x="8049066" y="2019455"/>
              <a:ext cx="792863" cy="79286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TextBox 24">
              <a:extLst>
                <a:ext uri="{FF2B5EF4-FFF2-40B4-BE49-F238E27FC236}">
                  <a16:creationId xmlns:a16="http://schemas.microsoft.com/office/drawing/2014/main" id="{F29B7CAD-A612-A4FC-032D-9F5FD0B9AD64}"/>
                </a:ext>
              </a:extLst>
            </p:cNvPr>
            <p:cNvSpPr txBox="1"/>
            <p:nvPr/>
          </p:nvSpPr>
          <p:spPr>
            <a:xfrm>
              <a:off x="8940510" y="1837749"/>
              <a:ext cx="2499082" cy="307777"/>
            </a:xfrm>
            <a:prstGeom prst="rect">
              <a:avLst/>
            </a:prstGeom>
            <a:noFill/>
          </p:spPr>
          <p:txBody>
            <a:bodyPr wrap="none" rtlCol="0">
              <a:spAutoFit/>
            </a:bodyPr>
            <a:lstStyle/>
            <a:p>
              <a:r>
                <a:rPr lang="en-MY" sz="1400" b="1" dirty="0">
                  <a:latin typeface="+mj-lt"/>
                </a:rPr>
                <a:t>OME Safety Review Panel (OSRP)</a:t>
              </a:r>
            </a:p>
          </p:txBody>
        </p:sp>
        <p:sp>
          <p:nvSpPr>
            <p:cNvPr id="26" name="Rectangle 25">
              <a:extLst>
                <a:ext uri="{FF2B5EF4-FFF2-40B4-BE49-F238E27FC236}">
                  <a16:creationId xmlns:a16="http://schemas.microsoft.com/office/drawing/2014/main" id="{D87387C1-C75C-41E9-7746-30687F226B6F}"/>
                </a:ext>
              </a:extLst>
            </p:cNvPr>
            <p:cNvSpPr/>
            <p:nvPr/>
          </p:nvSpPr>
          <p:spPr>
            <a:xfrm>
              <a:off x="8940510" y="2093600"/>
              <a:ext cx="3022895" cy="1015663"/>
            </a:xfrm>
            <a:prstGeom prst="rect">
              <a:avLst/>
            </a:prstGeom>
          </p:spPr>
          <p:txBody>
            <a:bodyPr wrap="square">
              <a:spAutoFit/>
            </a:bodyPr>
            <a:lstStyle/>
            <a:p>
              <a:r>
                <a:rPr lang="en-GB" sz="1200" dirty="0"/>
                <a:t>The assurance regime delivered by Frazer-Nash as OSRP, emphasises the duty of care of UK MOD and the ownership and management of risk by the weapon system operators.</a:t>
              </a:r>
              <a:endParaRPr lang="en-MY" sz="1200" dirty="0"/>
            </a:p>
          </p:txBody>
        </p:sp>
      </p:grpSp>
      <p:grpSp>
        <p:nvGrpSpPr>
          <p:cNvPr id="27" name="Group 26">
            <a:extLst>
              <a:ext uri="{FF2B5EF4-FFF2-40B4-BE49-F238E27FC236}">
                <a16:creationId xmlns:a16="http://schemas.microsoft.com/office/drawing/2014/main" id="{13995B69-B7D4-1DFD-DB1E-446A168FB319}"/>
              </a:ext>
            </a:extLst>
          </p:cNvPr>
          <p:cNvGrpSpPr/>
          <p:nvPr/>
        </p:nvGrpSpPr>
        <p:grpSpPr>
          <a:xfrm>
            <a:off x="8049066" y="2736742"/>
            <a:ext cx="3972374" cy="1310528"/>
            <a:chOff x="8049066" y="3140056"/>
            <a:chExt cx="3972374" cy="1310528"/>
          </a:xfrm>
        </p:grpSpPr>
        <p:sp>
          <p:nvSpPr>
            <p:cNvPr id="28" name="Rounded Rectangle 50">
              <a:extLst>
                <a:ext uri="{FF2B5EF4-FFF2-40B4-BE49-F238E27FC236}">
                  <a16:creationId xmlns:a16="http://schemas.microsoft.com/office/drawing/2014/main" id="{28C00A7F-3134-03E1-0EE8-96C390F2D842}"/>
                </a:ext>
              </a:extLst>
            </p:cNvPr>
            <p:cNvSpPr/>
            <p:nvPr/>
          </p:nvSpPr>
          <p:spPr>
            <a:xfrm>
              <a:off x="8445498" y="314005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9" name="Oval 28">
              <a:extLst>
                <a:ext uri="{FF2B5EF4-FFF2-40B4-BE49-F238E27FC236}">
                  <a16:creationId xmlns:a16="http://schemas.microsoft.com/office/drawing/2014/main" id="{B36A7F0D-F65B-13CA-5367-A29CF947EE98}"/>
                </a:ext>
              </a:extLst>
            </p:cNvPr>
            <p:cNvSpPr/>
            <p:nvPr/>
          </p:nvSpPr>
          <p:spPr>
            <a:xfrm>
              <a:off x="8049066" y="3353985"/>
              <a:ext cx="792863" cy="7928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TextBox 29">
              <a:extLst>
                <a:ext uri="{FF2B5EF4-FFF2-40B4-BE49-F238E27FC236}">
                  <a16:creationId xmlns:a16="http://schemas.microsoft.com/office/drawing/2014/main" id="{120B1A25-877A-BAE4-82F7-BE0F2D3C7970}"/>
                </a:ext>
              </a:extLst>
            </p:cNvPr>
            <p:cNvSpPr txBox="1"/>
            <p:nvPr/>
          </p:nvSpPr>
          <p:spPr>
            <a:xfrm>
              <a:off x="8940510" y="3194885"/>
              <a:ext cx="2214902" cy="307777"/>
            </a:xfrm>
            <a:prstGeom prst="rect">
              <a:avLst/>
            </a:prstGeom>
            <a:noFill/>
          </p:spPr>
          <p:txBody>
            <a:bodyPr wrap="none" rtlCol="0">
              <a:spAutoFit/>
            </a:bodyPr>
            <a:lstStyle/>
            <a:p>
              <a:pPr algn="r"/>
              <a:r>
                <a:rPr lang="en-MY" sz="1400" b="1" dirty="0">
                  <a:latin typeface="+mj-lt"/>
                </a:rPr>
                <a:t>Safety Management Systems</a:t>
              </a:r>
            </a:p>
          </p:txBody>
        </p:sp>
        <p:sp>
          <p:nvSpPr>
            <p:cNvPr id="31" name="Rectangle 30">
              <a:extLst>
                <a:ext uri="{FF2B5EF4-FFF2-40B4-BE49-F238E27FC236}">
                  <a16:creationId xmlns:a16="http://schemas.microsoft.com/office/drawing/2014/main" id="{01185553-AD19-3A26-2F33-154E60268456}"/>
                </a:ext>
              </a:extLst>
            </p:cNvPr>
            <p:cNvSpPr/>
            <p:nvPr/>
          </p:nvSpPr>
          <p:spPr>
            <a:xfrm>
              <a:off x="8940510" y="3434921"/>
              <a:ext cx="3022895" cy="1015663"/>
            </a:xfrm>
            <a:prstGeom prst="rect">
              <a:avLst/>
            </a:prstGeom>
          </p:spPr>
          <p:txBody>
            <a:bodyPr wrap="square">
              <a:spAutoFit/>
            </a:bodyPr>
            <a:lstStyle/>
            <a:p>
              <a:r>
                <a:rPr lang="en-GB" sz="1200" dirty="0"/>
                <a:t>We help our clients to develop and operate an effective SMS that defines the framework to direct, control and monitor their safety management activities throughout the Manufacture to Target or Disposal Sequence.</a:t>
              </a:r>
            </a:p>
          </p:txBody>
        </p:sp>
      </p:grpSp>
      <p:grpSp>
        <p:nvGrpSpPr>
          <p:cNvPr id="32" name="Group 31">
            <a:extLst>
              <a:ext uri="{FF2B5EF4-FFF2-40B4-BE49-F238E27FC236}">
                <a16:creationId xmlns:a16="http://schemas.microsoft.com/office/drawing/2014/main" id="{53ED0736-86A2-31A9-CAB6-790D417F2A2F}"/>
              </a:ext>
            </a:extLst>
          </p:cNvPr>
          <p:cNvGrpSpPr/>
          <p:nvPr/>
        </p:nvGrpSpPr>
        <p:grpSpPr>
          <a:xfrm>
            <a:off x="8049066" y="4080325"/>
            <a:ext cx="3972374" cy="1255174"/>
            <a:chOff x="8049066" y="4474586"/>
            <a:chExt cx="3972374" cy="1255174"/>
          </a:xfrm>
        </p:grpSpPr>
        <p:sp>
          <p:nvSpPr>
            <p:cNvPr id="33" name="Rounded Rectangle 61">
              <a:extLst>
                <a:ext uri="{FF2B5EF4-FFF2-40B4-BE49-F238E27FC236}">
                  <a16:creationId xmlns:a16="http://schemas.microsoft.com/office/drawing/2014/main" id="{AC0D3FFD-8C37-68FD-DDFA-4E92F2DFBD2B}"/>
                </a:ext>
              </a:extLst>
            </p:cNvPr>
            <p:cNvSpPr/>
            <p:nvPr/>
          </p:nvSpPr>
          <p:spPr>
            <a:xfrm>
              <a:off x="8445498" y="447458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4" name="Oval 33">
              <a:extLst>
                <a:ext uri="{FF2B5EF4-FFF2-40B4-BE49-F238E27FC236}">
                  <a16:creationId xmlns:a16="http://schemas.microsoft.com/office/drawing/2014/main" id="{FE29D3E5-9E69-9C48-9AC1-855C84AC7E28}"/>
                </a:ext>
              </a:extLst>
            </p:cNvPr>
            <p:cNvSpPr/>
            <p:nvPr/>
          </p:nvSpPr>
          <p:spPr>
            <a:xfrm>
              <a:off x="8049066" y="4688515"/>
              <a:ext cx="792863" cy="792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TextBox 34">
              <a:extLst>
                <a:ext uri="{FF2B5EF4-FFF2-40B4-BE49-F238E27FC236}">
                  <a16:creationId xmlns:a16="http://schemas.microsoft.com/office/drawing/2014/main" id="{0D140118-2D31-7DE2-3F4A-8B722D2E14E5}"/>
                </a:ext>
              </a:extLst>
            </p:cNvPr>
            <p:cNvSpPr txBox="1"/>
            <p:nvPr/>
          </p:nvSpPr>
          <p:spPr>
            <a:xfrm>
              <a:off x="8940510" y="4558326"/>
              <a:ext cx="1923412" cy="307777"/>
            </a:xfrm>
            <a:prstGeom prst="rect">
              <a:avLst/>
            </a:prstGeom>
            <a:noFill/>
          </p:spPr>
          <p:txBody>
            <a:bodyPr wrap="none" rtlCol="0">
              <a:spAutoFit/>
            </a:bodyPr>
            <a:lstStyle/>
            <a:p>
              <a:pPr algn="r"/>
              <a:r>
                <a:rPr lang="en-MY" sz="1400" b="1" dirty="0">
                  <a:latin typeface="+mj-lt"/>
                </a:rPr>
                <a:t>Safety Risk Management</a:t>
              </a:r>
            </a:p>
          </p:txBody>
        </p:sp>
        <p:sp>
          <p:nvSpPr>
            <p:cNvPr id="36" name="Rectangle 35">
              <a:extLst>
                <a:ext uri="{FF2B5EF4-FFF2-40B4-BE49-F238E27FC236}">
                  <a16:creationId xmlns:a16="http://schemas.microsoft.com/office/drawing/2014/main" id="{9CE4787D-3388-B29B-A9EC-835C3DCA3F9F}"/>
                </a:ext>
              </a:extLst>
            </p:cNvPr>
            <p:cNvSpPr/>
            <p:nvPr/>
          </p:nvSpPr>
          <p:spPr>
            <a:xfrm>
              <a:off x="8938353" y="4784624"/>
              <a:ext cx="3025051" cy="830997"/>
            </a:xfrm>
            <a:prstGeom prst="rect">
              <a:avLst/>
            </a:prstGeom>
          </p:spPr>
          <p:txBody>
            <a:bodyPr wrap="square">
              <a:spAutoFit/>
            </a:bodyPr>
            <a:lstStyle/>
            <a:p>
              <a:r>
                <a:rPr lang="en-GB" sz="1200" dirty="0"/>
                <a:t>We support clients in managing predicted and emergent Risks to Life arising from hazards and accidents associated with the through life ownership and use of OME &amp; Weapons.</a:t>
              </a:r>
              <a:endParaRPr lang="en-MY" sz="1200" dirty="0"/>
            </a:p>
          </p:txBody>
        </p:sp>
      </p:grpSp>
      <p:grpSp>
        <p:nvGrpSpPr>
          <p:cNvPr id="38" name="Group 37">
            <a:extLst>
              <a:ext uri="{FF2B5EF4-FFF2-40B4-BE49-F238E27FC236}">
                <a16:creationId xmlns:a16="http://schemas.microsoft.com/office/drawing/2014/main" id="{86215A0D-9A40-D288-39EF-EC3B537FF5F6}"/>
              </a:ext>
            </a:extLst>
          </p:cNvPr>
          <p:cNvGrpSpPr/>
          <p:nvPr/>
        </p:nvGrpSpPr>
        <p:grpSpPr>
          <a:xfrm>
            <a:off x="313932" y="248712"/>
            <a:ext cx="667141" cy="670083"/>
            <a:chOff x="3439749" y="224993"/>
            <a:chExt cx="831273" cy="831273"/>
          </a:xfrm>
        </p:grpSpPr>
        <p:sp>
          <p:nvSpPr>
            <p:cNvPr id="40" name="Oval 39">
              <a:extLst>
                <a:ext uri="{FF2B5EF4-FFF2-40B4-BE49-F238E27FC236}">
                  <a16:creationId xmlns:a16="http://schemas.microsoft.com/office/drawing/2014/main" id="{7A4FCF9F-EE16-25B1-C296-0C3AE7F293F3}"/>
                </a:ext>
              </a:extLst>
            </p:cNvPr>
            <p:cNvSpPr/>
            <p:nvPr/>
          </p:nvSpPr>
          <p:spPr>
            <a:xfrm>
              <a:off x="3475414" y="280862"/>
              <a:ext cx="755927" cy="723185"/>
            </a:xfrm>
            <a:prstGeom prst="ellipse">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2"/>
                </a:solidFill>
              </a:endParaRPr>
            </a:p>
          </p:txBody>
        </p:sp>
        <p:pic>
          <p:nvPicPr>
            <p:cNvPr id="41" name="Graphic 40" descr="Single gear with solid fill">
              <a:extLst>
                <a:ext uri="{FF2B5EF4-FFF2-40B4-BE49-F238E27FC236}">
                  <a16:creationId xmlns:a16="http://schemas.microsoft.com/office/drawing/2014/main" id="{E069F448-8CE5-2A03-12BC-F2D0E06CEB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39749" y="224993"/>
              <a:ext cx="831273" cy="831273"/>
            </a:xfrm>
            <a:prstGeom prst="rect">
              <a:avLst/>
            </a:prstGeom>
          </p:spPr>
        </p:pic>
      </p:grpSp>
      <p:grpSp>
        <p:nvGrpSpPr>
          <p:cNvPr id="5" name="Group 4">
            <a:extLst>
              <a:ext uri="{FF2B5EF4-FFF2-40B4-BE49-F238E27FC236}">
                <a16:creationId xmlns:a16="http://schemas.microsoft.com/office/drawing/2014/main" id="{25162B0D-4916-E27C-4149-14692EDB623E}"/>
              </a:ext>
            </a:extLst>
          </p:cNvPr>
          <p:cNvGrpSpPr/>
          <p:nvPr/>
        </p:nvGrpSpPr>
        <p:grpSpPr>
          <a:xfrm>
            <a:off x="4256401" y="1633752"/>
            <a:ext cx="3751675" cy="3924452"/>
            <a:chOff x="4256401" y="1633752"/>
            <a:chExt cx="3751675" cy="3924452"/>
          </a:xfrm>
        </p:grpSpPr>
        <p:pic>
          <p:nvPicPr>
            <p:cNvPr id="3" name="Picture 2">
              <a:extLst>
                <a:ext uri="{FF2B5EF4-FFF2-40B4-BE49-F238E27FC236}">
                  <a16:creationId xmlns:a16="http://schemas.microsoft.com/office/drawing/2014/main" id="{8DFC51B6-996E-87D0-247B-72429F1B50F6}"/>
                </a:ext>
              </a:extLst>
            </p:cNvPr>
            <p:cNvPicPr>
              <a:picLocks noChangeAspect="1"/>
            </p:cNvPicPr>
            <p:nvPr/>
          </p:nvPicPr>
          <p:blipFill rotWithShape="1">
            <a:blip r:embed="rId4">
              <a:extLst>
                <a:ext uri="{28A0092B-C50C-407E-A947-70E740481C1C}">
                  <a14:useLocalDpi xmlns:a14="http://schemas.microsoft.com/office/drawing/2010/main" val="0"/>
                </a:ext>
              </a:extLst>
            </a:blip>
            <a:srcRect l="17958" r="9292"/>
            <a:stretch/>
          </p:blipFill>
          <p:spPr>
            <a:xfrm>
              <a:off x="4256401" y="1633752"/>
              <a:ext cx="3751675" cy="3539691"/>
            </a:xfrm>
            <a:prstGeom prst="rect">
              <a:avLst/>
            </a:prstGeom>
          </p:spPr>
        </p:pic>
        <p:sp>
          <p:nvSpPr>
            <p:cNvPr id="4" name="TextBox 3">
              <a:extLst>
                <a:ext uri="{FF2B5EF4-FFF2-40B4-BE49-F238E27FC236}">
                  <a16:creationId xmlns:a16="http://schemas.microsoft.com/office/drawing/2014/main" id="{803D66D0-AF6C-AA0F-9A2D-D795630D3139}"/>
                </a:ext>
              </a:extLst>
            </p:cNvPr>
            <p:cNvSpPr txBox="1"/>
            <p:nvPr/>
          </p:nvSpPr>
          <p:spPr>
            <a:xfrm>
              <a:off x="5502774" y="5173443"/>
              <a:ext cx="1186450" cy="215444"/>
            </a:xfrm>
            <a:prstGeom prst="rect">
              <a:avLst/>
            </a:prstGeom>
            <a:noFill/>
          </p:spPr>
          <p:txBody>
            <a:bodyPr wrap="square">
              <a:spAutoFit/>
            </a:bodyPr>
            <a:lstStyle/>
            <a:p>
              <a:pPr algn="ctr"/>
              <a:r>
                <a:rPr lang="en-GB" sz="800" dirty="0">
                  <a:solidFill>
                    <a:schemeClr val="bg2"/>
                  </a:solidFill>
                  <a:latin typeface="Dinot"/>
                </a:rPr>
                <a:t>Crown Copyright</a:t>
              </a:r>
              <a:r>
                <a:rPr lang="en-GB" sz="800" b="0" i="0" dirty="0">
                  <a:solidFill>
                    <a:schemeClr val="bg2"/>
                  </a:solidFill>
                  <a:effectLst/>
                  <a:latin typeface="Dinot"/>
                </a:rPr>
                <a:t>/MOD</a:t>
              </a:r>
              <a:endParaRPr lang="en-GB" sz="800" dirty="0">
                <a:solidFill>
                  <a:schemeClr val="bg2"/>
                </a:solidFill>
              </a:endParaRPr>
            </a:p>
          </p:txBody>
        </p:sp>
        <p:sp>
          <p:nvSpPr>
            <p:cNvPr id="43" name="TextBox 42">
              <a:extLst>
                <a:ext uri="{FF2B5EF4-FFF2-40B4-BE49-F238E27FC236}">
                  <a16:creationId xmlns:a16="http://schemas.microsoft.com/office/drawing/2014/main" id="{34A5353C-0743-B9D7-F1BC-391154ED9AA5}"/>
                </a:ext>
              </a:extLst>
            </p:cNvPr>
            <p:cNvSpPr txBox="1"/>
            <p:nvPr/>
          </p:nvSpPr>
          <p:spPr>
            <a:xfrm>
              <a:off x="5190801" y="5342760"/>
              <a:ext cx="1810397" cy="215444"/>
            </a:xfrm>
            <a:prstGeom prst="rect">
              <a:avLst/>
            </a:prstGeom>
            <a:noFill/>
          </p:spPr>
          <p:txBody>
            <a:bodyPr wrap="square">
              <a:spAutoFit/>
            </a:bodyPr>
            <a:lstStyle/>
            <a:p>
              <a:r>
                <a:rPr lang="en-GB" sz="800" dirty="0">
                  <a:solidFill>
                    <a:schemeClr val="bg1">
                      <a:lumMod val="75000"/>
                    </a:schemeClr>
                  </a:solidFill>
                </a:rPr>
                <a:t>https://www.defenceimagery.mod.uk/</a:t>
              </a:r>
            </a:p>
          </p:txBody>
        </p:sp>
      </p:grpSp>
    </p:spTree>
    <p:extLst>
      <p:ext uri="{BB962C8B-B14F-4D97-AF65-F5344CB8AC3E}">
        <p14:creationId xmlns:p14="http://schemas.microsoft.com/office/powerpoint/2010/main" val="350168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1+#ppt_w/2"/>
                                          </p:val>
                                        </p:tav>
                                        <p:tav tm="100000">
                                          <p:val>
                                            <p:strVal val="#ppt_x"/>
                                          </p:val>
                                        </p:tav>
                                      </p:tavLst>
                                    </p:anim>
                                    <p:anim calcmode="lin" valueType="num">
                                      <p:cBhvr additive="base">
                                        <p:cTn id="33" dur="500" fill="hold"/>
                                        <p:tgtEl>
                                          <p:spTgt spid="22"/>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1+#ppt_w/2"/>
                                          </p:val>
                                        </p:tav>
                                        <p:tav tm="100000">
                                          <p:val>
                                            <p:strVal val="#ppt_x"/>
                                          </p:val>
                                        </p:tav>
                                      </p:tavLst>
                                    </p:anim>
                                    <p:anim calcmode="lin" valueType="num">
                                      <p:cBhvr additive="base">
                                        <p:cTn id="38" dur="500" fill="hold"/>
                                        <p:tgtEl>
                                          <p:spTgt spid="27"/>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2"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500" fill="hold"/>
                                        <p:tgtEl>
                                          <p:spTgt spid="32"/>
                                        </p:tgtEl>
                                        <p:attrNameLst>
                                          <p:attrName>ppt_x</p:attrName>
                                        </p:attrNameLst>
                                      </p:cBhvr>
                                      <p:tavLst>
                                        <p:tav tm="0">
                                          <p:val>
                                            <p:strVal val="1+#ppt_w/2"/>
                                          </p:val>
                                        </p:tav>
                                        <p:tav tm="100000">
                                          <p:val>
                                            <p:strVal val="#ppt_x"/>
                                          </p:val>
                                        </p:tav>
                                      </p:tavLst>
                                    </p:anim>
                                    <p:anim calcmode="lin" valueType="num">
                                      <p:cBhvr additive="base">
                                        <p:cTn id="43"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5999D-45BE-975B-7EF9-349A9F29033A}"/>
              </a:ext>
            </a:extLst>
          </p:cNvPr>
          <p:cNvSpPr>
            <a:spLocks noGrp="1"/>
          </p:cNvSpPr>
          <p:nvPr>
            <p:ph type="title"/>
          </p:nvPr>
        </p:nvSpPr>
        <p:spPr>
          <a:xfrm>
            <a:off x="1065306" y="366240"/>
            <a:ext cx="3829363" cy="422938"/>
          </a:xfrm>
        </p:spPr>
        <p:txBody>
          <a:bodyPr/>
          <a:lstStyle/>
          <a:p>
            <a:r>
              <a:rPr lang="en-MY" dirty="0"/>
              <a:t>Platform Integration</a:t>
            </a:r>
          </a:p>
        </p:txBody>
      </p:sp>
      <p:grpSp>
        <p:nvGrpSpPr>
          <p:cNvPr id="12" name="Group 11">
            <a:extLst>
              <a:ext uri="{FF2B5EF4-FFF2-40B4-BE49-F238E27FC236}">
                <a16:creationId xmlns:a16="http://schemas.microsoft.com/office/drawing/2014/main" id="{36A95CF5-53D1-1B00-96E3-A928D75B57EB}"/>
              </a:ext>
            </a:extLst>
          </p:cNvPr>
          <p:cNvGrpSpPr/>
          <p:nvPr/>
        </p:nvGrpSpPr>
        <p:grpSpPr>
          <a:xfrm>
            <a:off x="246701" y="2760499"/>
            <a:ext cx="3972373" cy="1275504"/>
            <a:chOff x="228595" y="3181926"/>
            <a:chExt cx="3972373" cy="1275504"/>
          </a:xfrm>
        </p:grpSpPr>
        <p:sp>
          <p:nvSpPr>
            <p:cNvPr id="13" name="Rounded Rectangle 40">
              <a:extLst>
                <a:ext uri="{FF2B5EF4-FFF2-40B4-BE49-F238E27FC236}">
                  <a16:creationId xmlns:a16="http://schemas.microsoft.com/office/drawing/2014/main" id="{8F86A79C-940F-4071-9B4C-3A1D39658D9D}"/>
                </a:ext>
              </a:extLst>
            </p:cNvPr>
            <p:cNvSpPr/>
            <p:nvPr/>
          </p:nvSpPr>
          <p:spPr>
            <a:xfrm>
              <a:off x="228595" y="31819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4" name="Oval 13">
              <a:extLst>
                <a:ext uri="{FF2B5EF4-FFF2-40B4-BE49-F238E27FC236}">
                  <a16:creationId xmlns:a16="http://schemas.microsoft.com/office/drawing/2014/main" id="{406A39CF-12DB-E56F-1947-46319732B4D9}"/>
                </a:ext>
              </a:extLst>
            </p:cNvPr>
            <p:cNvSpPr/>
            <p:nvPr/>
          </p:nvSpPr>
          <p:spPr>
            <a:xfrm>
              <a:off x="3408105" y="3408224"/>
              <a:ext cx="792863" cy="7928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Box 14">
              <a:extLst>
                <a:ext uri="{FF2B5EF4-FFF2-40B4-BE49-F238E27FC236}">
                  <a16:creationId xmlns:a16="http://schemas.microsoft.com/office/drawing/2014/main" id="{903210F8-8359-EFA5-7400-EEB683C859CF}"/>
                </a:ext>
              </a:extLst>
            </p:cNvPr>
            <p:cNvSpPr txBox="1"/>
            <p:nvPr/>
          </p:nvSpPr>
          <p:spPr>
            <a:xfrm>
              <a:off x="405846" y="3216380"/>
              <a:ext cx="2269211" cy="307777"/>
            </a:xfrm>
            <a:prstGeom prst="rect">
              <a:avLst/>
            </a:prstGeom>
            <a:noFill/>
          </p:spPr>
          <p:txBody>
            <a:bodyPr wrap="none" rtlCol="0">
              <a:spAutoFit/>
            </a:bodyPr>
            <a:lstStyle/>
            <a:p>
              <a:r>
                <a:rPr lang="en-MY" sz="1400" b="1" dirty="0">
                  <a:latin typeface="+mj-lt"/>
                </a:rPr>
                <a:t>Sea-based System Integration</a:t>
              </a:r>
            </a:p>
          </p:txBody>
        </p:sp>
        <p:sp>
          <p:nvSpPr>
            <p:cNvPr id="16" name="Rectangle 15">
              <a:extLst>
                <a:ext uri="{FF2B5EF4-FFF2-40B4-BE49-F238E27FC236}">
                  <a16:creationId xmlns:a16="http://schemas.microsoft.com/office/drawing/2014/main" id="{50718082-38FA-849F-1994-7C6D43544B4A}"/>
                </a:ext>
              </a:extLst>
            </p:cNvPr>
            <p:cNvSpPr/>
            <p:nvPr/>
          </p:nvSpPr>
          <p:spPr>
            <a:xfrm>
              <a:off x="404201" y="3441767"/>
              <a:ext cx="3003904" cy="1015663"/>
            </a:xfrm>
            <a:prstGeom prst="rect">
              <a:avLst/>
            </a:prstGeom>
          </p:spPr>
          <p:txBody>
            <a:bodyPr wrap="square">
              <a:spAutoFit/>
            </a:bodyPr>
            <a:lstStyle/>
            <a:p>
              <a:r>
                <a:rPr lang="en-GB" sz="1200" dirty="0"/>
                <a:t>Compliance with Defence Maritime</a:t>
              </a:r>
            </a:p>
            <a:p>
              <a:r>
                <a:rPr lang="en-GB" sz="1200" dirty="0"/>
                <a:t>Regulations for Health, Safety and Environmental Protection. The outputs allow Naval Authority Explosives to certify OME integration into the ship platform.</a:t>
              </a:r>
            </a:p>
          </p:txBody>
        </p:sp>
      </p:grpSp>
      <p:grpSp>
        <p:nvGrpSpPr>
          <p:cNvPr id="17" name="Group 16">
            <a:extLst>
              <a:ext uri="{FF2B5EF4-FFF2-40B4-BE49-F238E27FC236}">
                <a16:creationId xmlns:a16="http://schemas.microsoft.com/office/drawing/2014/main" id="{026F084F-8B79-BE5D-B70C-696B5A4A3FF6}"/>
              </a:ext>
            </a:extLst>
          </p:cNvPr>
          <p:cNvGrpSpPr/>
          <p:nvPr/>
        </p:nvGrpSpPr>
        <p:grpSpPr>
          <a:xfrm>
            <a:off x="228595" y="4136899"/>
            <a:ext cx="3972373" cy="1264716"/>
            <a:chOff x="228595" y="4558326"/>
            <a:chExt cx="3972373" cy="1264716"/>
          </a:xfrm>
        </p:grpSpPr>
        <p:sp>
          <p:nvSpPr>
            <p:cNvPr id="18" name="Rounded Rectangle 44">
              <a:extLst>
                <a:ext uri="{FF2B5EF4-FFF2-40B4-BE49-F238E27FC236}">
                  <a16:creationId xmlns:a16="http://schemas.microsoft.com/office/drawing/2014/main" id="{CF145ACA-F832-D06F-24E3-8C935CFD5CC2}"/>
                </a:ext>
              </a:extLst>
            </p:cNvPr>
            <p:cNvSpPr/>
            <p:nvPr/>
          </p:nvSpPr>
          <p:spPr>
            <a:xfrm>
              <a:off x="228595" y="45583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9" name="Oval 18">
              <a:extLst>
                <a:ext uri="{FF2B5EF4-FFF2-40B4-BE49-F238E27FC236}">
                  <a16:creationId xmlns:a16="http://schemas.microsoft.com/office/drawing/2014/main" id="{2061DAEE-6889-7087-BAEE-E7433D886E13}"/>
                </a:ext>
              </a:extLst>
            </p:cNvPr>
            <p:cNvSpPr/>
            <p:nvPr/>
          </p:nvSpPr>
          <p:spPr>
            <a:xfrm>
              <a:off x="3408105" y="4784624"/>
              <a:ext cx="792863" cy="792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20" name="TextBox 19">
              <a:extLst>
                <a:ext uri="{FF2B5EF4-FFF2-40B4-BE49-F238E27FC236}">
                  <a16:creationId xmlns:a16="http://schemas.microsoft.com/office/drawing/2014/main" id="{2692846E-5812-2468-CDA8-BBD6E7A3D5F0}"/>
                </a:ext>
              </a:extLst>
            </p:cNvPr>
            <p:cNvSpPr txBox="1"/>
            <p:nvPr/>
          </p:nvSpPr>
          <p:spPr>
            <a:xfrm>
              <a:off x="411794" y="4585794"/>
              <a:ext cx="2217915" cy="307777"/>
            </a:xfrm>
            <a:prstGeom prst="rect">
              <a:avLst/>
            </a:prstGeom>
            <a:noFill/>
          </p:spPr>
          <p:txBody>
            <a:bodyPr wrap="none" rtlCol="0">
              <a:spAutoFit/>
            </a:bodyPr>
            <a:lstStyle/>
            <a:p>
              <a:r>
                <a:rPr lang="en-MY" sz="1400" b="1" dirty="0">
                  <a:latin typeface="+mj-lt"/>
                </a:rPr>
                <a:t>Air-based System Integration</a:t>
              </a:r>
            </a:p>
          </p:txBody>
        </p:sp>
        <p:sp>
          <p:nvSpPr>
            <p:cNvPr id="21" name="Rectangle 20">
              <a:extLst>
                <a:ext uri="{FF2B5EF4-FFF2-40B4-BE49-F238E27FC236}">
                  <a16:creationId xmlns:a16="http://schemas.microsoft.com/office/drawing/2014/main" id="{4C12E953-F7D2-8419-4CC5-217DCCF8FC97}"/>
                </a:ext>
              </a:extLst>
            </p:cNvPr>
            <p:cNvSpPr/>
            <p:nvPr/>
          </p:nvSpPr>
          <p:spPr>
            <a:xfrm>
              <a:off x="397042" y="4807379"/>
              <a:ext cx="3002259" cy="1015663"/>
            </a:xfrm>
            <a:prstGeom prst="rect">
              <a:avLst/>
            </a:prstGeom>
          </p:spPr>
          <p:txBody>
            <a:bodyPr wrap="square">
              <a:spAutoFit/>
            </a:bodyPr>
            <a:lstStyle/>
            <a:p>
              <a:r>
                <a:rPr lang="en-GB" sz="1200" dirty="0"/>
                <a:t>Assessment of the carriage, launch and jettison of Air Launched Weapons (ALW) from aircraft in accordance with the Military Airworthiness Authority Regulatory Procedures (MRP).</a:t>
              </a:r>
            </a:p>
          </p:txBody>
        </p:sp>
      </p:grpSp>
      <p:grpSp>
        <p:nvGrpSpPr>
          <p:cNvPr id="25" name="Group 24">
            <a:extLst>
              <a:ext uri="{FF2B5EF4-FFF2-40B4-BE49-F238E27FC236}">
                <a16:creationId xmlns:a16="http://schemas.microsoft.com/office/drawing/2014/main" id="{BC027AF7-BC4D-E264-8CA9-65F68FE8CF6B}"/>
              </a:ext>
            </a:extLst>
          </p:cNvPr>
          <p:cNvGrpSpPr/>
          <p:nvPr/>
        </p:nvGrpSpPr>
        <p:grpSpPr>
          <a:xfrm>
            <a:off x="8049066" y="1384099"/>
            <a:ext cx="3972374" cy="1263251"/>
            <a:chOff x="8049066" y="1384099"/>
            <a:chExt cx="3972374" cy="1263251"/>
          </a:xfrm>
        </p:grpSpPr>
        <p:grpSp>
          <p:nvGrpSpPr>
            <p:cNvPr id="22" name="Group 21">
              <a:extLst>
                <a:ext uri="{FF2B5EF4-FFF2-40B4-BE49-F238E27FC236}">
                  <a16:creationId xmlns:a16="http://schemas.microsoft.com/office/drawing/2014/main" id="{CD8F7373-F9A7-3266-D4FF-4A05750DFDB7}"/>
                </a:ext>
              </a:extLst>
            </p:cNvPr>
            <p:cNvGrpSpPr/>
            <p:nvPr/>
          </p:nvGrpSpPr>
          <p:grpSpPr>
            <a:xfrm>
              <a:off x="8049066" y="1384099"/>
              <a:ext cx="3972374" cy="1263251"/>
              <a:chOff x="8049066" y="1805526"/>
              <a:chExt cx="3972374" cy="1263251"/>
            </a:xfrm>
          </p:grpSpPr>
          <p:sp>
            <p:nvSpPr>
              <p:cNvPr id="23" name="Rounded Rectangle 34">
                <a:extLst>
                  <a:ext uri="{FF2B5EF4-FFF2-40B4-BE49-F238E27FC236}">
                    <a16:creationId xmlns:a16="http://schemas.microsoft.com/office/drawing/2014/main" id="{E1CCFB29-F482-227E-4C8C-B55198F47AB4}"/>
                  </a:ext>
                </a:extLst>
              </p:cNvPr>
              <p:cNvSpPr/>
              <p:nvPr/>
            </p:nvSpPr>
            <p:spPr>
              <a:xfrm>
                <a:off x="8445498" y="18055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4" name="Oval 23">
                <a:extLst>
                  <a:ext uri="{FF2B5EF4-FFF2-40B4-BE49-F238E27FC236}">
                    <a16:creationId xmlns:a16="http://schemas.microsoft.com/office/drawing/2014/main" id="{8C82CFC3-AAE7-4B55-6CAA-E4285D15C43F}"/>
                  </a:ext>
                </a:extLst>
              </p:cNvPr>
              <p:cNvSpPr/>
              <p:nvPr/>
            </p:nvSpPr>
            <p:spPr>
              <a:xfrm>
                <a:off x="8049066" y="2019455"/>
                <a:ext cx="792863" cy="79286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Rectangle 25">
                <a:extLst>
                  <a:ext uri="{FF2B5EF4-FFF2-40B4-BE49-F238E27FC236}">
                    <a16:creationId xmlns:a16="http://schemas.microsoft.com/office/drawing/2014/main" id="{9F633B97-7850-478C-2297-26905390C8B5}"/>
                  </a:ext>
                </a:extLst>
              </p:cNvPr>
              <p:cNvSpPr/>
              <p:nvPr/>
            </p:nvSpPr>
            <p:spPr>
              <a:xfrm>
                <a:off x="9054380" y="2053114"/>
                <a:ext cx="290311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Helping clients to record safety information sets necessary to enable integration or interoperation with other Products, Services and Systems including integration into a complex System of Systems.</a:t>
                </a:r>
              </a:p>
            </p:txBody>
          </p:sp>
        </p:grpSp>
        <p:sp>
          <p:nvSpPr>
            <p:cNvPr id="30" name="TextBox 29">
              <a:extLst>
                <a:ext uri="{FF2B5EF4-FFF2-40B4-BE49-F238E27FC236}">
                  <a16:creationId xmlns:a16="http://schemas.microsoft.com/office/drawing/2014/main" id="{1A51D031-21F0-BFBB-DCF7-5E25AFC36203}"/>
                </a:ext>
              </a:extLst>
            </p:cNvPr>
            <p:cNvSpPr txBox="1"/>
            <p:nvPr/>
          </p:nvSpPr>
          <p:spPr>
            <a:xfrm>
              <a:off x="9024180" y="1406519"/>
              <a:ext cx="1553887" cy="307777"/>
            </a:xfrm>
            <a:prstGeom prst="rect">
              <a:avLst/>
            </a:prstGeom>
            <a:noFill/>
          </p:spPr>
          <p:txBody>
            <a:bodyPr wrap="none" rtlCol="0">
              <a:spAutoFit/>
            </a:bodyPr>
            <a:lstStyle/>
            <a:p>
              <a:pPr algn="r"/>
              <a:r>
                <a:rPr lang="en-GB" sz="1400" b="1" dirty="0"/>
                <a:t>System of Systems</a:t>
              </a:r>
              <a:endParaRPr lang="en-MY" sz="1400" b="1" dirty="0">
                <a:latin typeface="+mj-lt"/>
              </a:endParaRPr>
            </a:p>
          </p:txBody>
        </p:sp>
      </p:grpSp>
      <p:grpSp>
        <p:nvGrpSpPr>
          <p:cNvPr id="4" name="Group 3">
            <a:extLst>
              <a:ext uri="{FF2B5EF4-FFF2-40B4-BE49-F238E27FC236}">
                <a16:creationId xmlns:a16="http://schemas.microsoft.com/office/drawing/2014/main" id="{6DC7E2D5-9FF3-7F33-4C51-1B38404BB079}"/>
              </a:ext>
            </a:extLst>
          </p:cNvPr>
          <p:cNvGrpSpPr/>
          <p:nvPr/>
        </p:nvGrpSpPr>
        <p:grpSpPr>
          <a:xfrm>
            <a:off x="8063902" y="4089371"/>
            <a:ext cx="3957538" cy="1260674"/>
            <a:chOff x="8063902" y="4053159"/>
            <a:chExt cx="3957538" cy="1260674"/>
          </a:xfrm>
        </p:grpSpPr>
        <p:sp>
          <p:nvSpPr>
            <p:cNvPr id="33" name="Rounded Rectangle 61">
              <a:extLst>
                <a:ext uri="{FF2B5EF4-FFF2-40B4-BE49-F238E27FC236}">
                  <a16:creationId xmlns:a16="http://schemas.microsoft.com/office/drawing/2014/main" id="{7A9EFC6E-A25E-7CD7-48CA-54B3D5C6A314}"/>
                </a:ext>
              </a:extLst>
            </p:cNvPr>
            <p:cNvSpPr/>
            <p:nvPr/>
          </p:nvSpPr>
          <p:spPr>
            <a:xfrm>
              <a:off x="8445498" y="4053159"/>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4" name="Oval 33">
              <a:extLst>
                <a:ext uri="{FF2B5EF4-FFF2-40B4-BE49-F238E27FC236}">
                  <a16:creationId xmlns:a16="http://schemas.microsoft.com/office/drawing/2014/main" id="{752F5565-5604-FB73-A994-66F43D2BE8DA}"/>
                </a:ext>
              </a:extLst>
            </p:cNvPr>
            <p:cNvSpPr/>
            <p:nvPr/>
          </p:nvSpPr>
          <p:spPr>
            <a:xfrm>
              <a:off x="8063902" y="4326984"/>
              <a:ext cx="792863" cy="792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TextBox 34">
              <a:extLst>
                <a:ext uri="{FF2B5EF4-FFF2-40B4-BE49-F238E27FC236}">
                  <a16:creationId xmlns:a16="http://schemas.microsoft.com/office/drawing/2014/main" id="{71A3FD1B-80B7-0873-1764-DCBC2808AB8D}"/>
                </a:ext>
              </a:extLst>
            </p:cNvPr>
            <p:cNvSpPr txBox="1"/>
            <p:nvPr/>
          </p:nvSpPr>
          <p:spPr>
            <a:xfrm>
              <a:off x="9007990" y="4064925"/>
              <a:ext cx="1622111" cy="307777"/>
            </a:xfrm>
            <a:prstGeom prst="rect">
              <a:avLst/>
            </a:prstGeom>
            <a:noFill/>
          </p:spPr>
          <p:txBody>
            <a:bodyPr wrap="none" rtlCol="0">
              <a:spAutoFit/>
            </a:bodyPr>
            <a:lstStyle/>
            <a:p>
              <a:pPr algn="r"/>
              <a:r>
                <a:rPr lang="en-MY" sz="1400" b="1" dirty="0">
                  <a:latin typeface="+mj-lt"/>
                </a:rPr>
                <a:t>Operational Support</a:t>
              </a:r>
            </a:p>
          </p:txBody>
        </p:sp>
        <p:sp>
          <p:nvSpPr>
            <p:cNvPr id="36" name="Rectangle 35">
              <a:extLst>
                <a:ext uri="{FF2B5EF4-FFF2-40B4-BE49-F238E27FC236}">
                  <a16:creationId xmlns:a16="http://schemas.microsoft.com/office/drawing/2014/main" id="{51865CF4-AE7F-7019-F802-BD5E8FEE3B96}"/>
                </a:ext>
              </a:extLst>
            </p:cNvPr>
            <p:cNvSpPr/>
            <p:nvPr/>
          </p:nvSpPr>
          <p:spPr>
            <a:xfrm>
              <a:off x="9025597" y="4298170"/>
              <a:ext cx="2937808" cy="1015663"/>
            </a:xfrm>
            <a:prstGeom prst="rect">
              <a:avLst/>
            </a:prstGeom>
          </p:spPr>
          <p:txBody>
            <a:bodyPr wrap="square">
              <a:spAutoFit/>
            </a:bodyPr>
            <a:lstStyle/>
            <a:p>
              <a:r>
                <a:rPr lang="en-GB" sz="1200" dirty="0"/>
                <a:t>Ensuring the Duty Holders demonstrate compliance with their statutory duties and standards for safe storage, handling, processing, transportation and disposal and remain compliant through life.</a:t>
              </a:r>
            </a:p>
          </p:txBody>
        </p:sp>
      </p:grpSp>
      <p:grpSp>
        <p:nvGrpSpPr>
          <p:cNvPr id="3" name="Group 2">
            <a:extLst>
              <a:ext uri="{FF2B5EF4-FFF2-40B4-BE49-F238E27FC236}">
                <a16:creationId xmlns:a16="http://schemas.microsoft.com/office/drawing/2014/main" id="{04116191-BB32-1C26-1420-A12FDFF8B68B}"/>
              </a:ext>
            </a:extLst>
          </p:cNvPr>
          <p:cNvGrpSpPr/>
          <p:nvPr/>
        </p:nvGrpSpPr>
        <p:grpSpPr>
          <a:xfrm>
            <a:off x="228595" y="1384099"/>
            <a:ext cx="3972373" cy="1263251"/>
            <a:chOff x="228595" y="1805526"/>
            <a:chExt cx="3972373" cy="1263251"/>
          </a:xfrm>
        </p:grpSpPr>
        <p:grpSp>
          <p:nvGrpSpPr>
            <p:cNvPr id="7" name="Group 6">
              <a:extLst>
                <a:ext uri="{FF2B5EF4-FFF2-40B4-BE49-F238E27FC236}">
                  <a16:creationId xmlns:a16="http://schemas.microsoft.com/office/drawing/2014/main" id="{ACE06D7A-12CB-0C58-02A8-AF67C03A5F7A}"/>
                </a:ext>
              </a:extLst>
            </p:cNvPr>
            <p:cNvGrpSpPr/>
            <p:nvPr/>
          </p:nvGrpSpPr>
          <p:grpSpPr>
            <a:xfrm>
              <a:off x="228595" y="1805526"/>
              <a:ext cx="3972373" cy="1255174"/>
              <a:chOff x="228595" y="1805526"/>
              <a:chExt cx="3972373" cy="1255174"/>
            </a:xfrm>
          </p:grpSpPr>
          <p:sp>
            <p:nvSpPr>
              <p:cNvPr id="8" name="Rounded Rectangle 7">
                <a:extLst>
                  <a:ext uri="{FF2B5EF4-FFF2-40B4-BE49-F238E27FC236}">
                    <a16:creationId xmlns:a16="http://schemas.microsoft.com/office/drawing/2014/main" id="{91D7C878-C4AE-8CEF-AC61-D8B2DEF766DD}"/>
                  </a:ext>
                </a:extLst>
              </p:cNvPr>
              <p:cNvSpPr/>
              <p:nvPr/>
            </p:nvSpPr>
            <p:spPr>
              <a:xfrm>
                <a:off x="228595" y="18055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 name="Oval 8">
                <a:extLst>
                  <a:ext uri="{FF2B5EF4-FFF2-40B4-BE49-F238E27FC236}">
                    <a16:creationId xmlns:a16="http://schemas.microsoft.com/office/drawing/2014/main" id="{134667B0-8F45-E5D6-1E65-04A598124A17}"/>
                  </a:ext>
                </a:extLst>
              </p:cNvPr>
              <p:cNvSpPr/>
              <p:nvPr/>
            </p:nvSpPr>
            <p:spPr>
              <a:xfrm>
                <a:off x="3408105" y="2031824"/>
                <a:ext cx="792863" cy="7928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Box 9">
                <a:extLst>
                  <a:ext uri="{FF2B5EF4-FFF2-40B4-BE49-F238E27FC236}">
                    <a16:creationId xmlns:a16="http://schemas.microsoft.com/office/drawing/2014/main" id="{51EFEA97-8867-1B80-B61D-58845DB45C10}"/>
                  </a:ext>
                </a:extLst>
              </p:cNvPr>
              <p:cNvSpPr txBox="1"/>
              <p:nvPr/>
            </p:nvSpPr>
            <p:spPr>
              <a:xfrm>
                <a:off x="411794" y="1823374"/>
                <a:ext cx="2346412" cy="307777"/>
              </a:xfrm>
              <a:prstGeom prst="rect">
                <a:avLst/>
              </a:prstGeom>
              <a:noFill/>
            </p:spPr>
            <p:txBody>
              <a:bodyPr wrap="none" rtlCol="0">
                <a:spAutoFit/>
              </a:bodyPr>
              <a:lstStyle/>
              <a:p>
                <a:r>
                  <a:rPr lang="en-MY" sz="1400" b="1" dirty="0">
                    <a:latin typeface="+mj-lt"/>
                  </a:rPr>
                  <a:t>Land-based System Integration</a:t>
                </a:r>
              </a:p>
            </p:txBody>
          </p:sp>
          <p:sp>
            <p:nvSpPr>
              <p:cNvPr id="11" name="Rectangle 10">
                <a:extLst>
                  <a:ext uri="{FF2B5EF4-FFF2-40B4-BE49-F238E27FC236}">
                    <a16:creationId xmlns:a16="http://schemas.microsoft.com/office/drawing/2014/main" id="{1B08C498-F9A3-5FA7-E8AF-9CFB21F2C048}"/>
                  </a:ext>
                </a:extLst>
              </p:cNvPr>
              <p:cNvSpPr/>
              <p:nvPr/>
            </p:nvSpPr>
            <p:spPr>
              <a:xfrm>
                <a:off x="411794" y="2243797"/>
                <a:ext cx="2754609" cy="276999"/>
              </a:xfrm>
              <a:prstGeom prst="rect">
                <a:avLst/>
              </a:prstGeom>
            </p:spPr>
            <p:txBody>
              <a:bodyPr wrap="square">
                <a:spAutoFit/>
              </a:bodyPr>
              <a:lstStyle/>
              <a:p>
                <a:r>
                  <a:rPr lang="ms-MY" sz="1200" dirty="0"/>
                  <a:t> </a:t>
                </a:r>
                <a:endParaRPr lang="en-MY" sz="1200" dirty="0"/>
              </a:p>
            </p:txBody>
          </p:sp>
        </p:grpSp>
        <p:sp>
          <p:nvSpPr>
            <p:cNvPr id="38" name="Rectangle 37">
              <a:extLst>
                <a:ext uri="{FF2B5EF4-FFF2-40B4-BE49-F238E27FC236}">
                  <a16:creationId xmlns:a16="http://schemas.microsoft.com/office/drawing/2014/main" id="{1E9DDDE5-CC55-9761-8535-A1B1E6FEDD0B}"/>
                </a:ext>
              </a:extLst>
            </p:cNvPr>
            <p:cNvSpPr/>
            <p:nvPr/>
          </p:nvSpPr>
          <p:spPr>
            <a:xfrm>
              <a:off x="411794" y="2053114"/>
              <a:ext cx="2996311" cy="1015663"/>
            </a:xfrm>
            <a:prstGeom prst="rect">
              <a:avLst/>
            </a:prstGeom>
          </p:spPr>
          <p:txBody>
            <a:bodyPr wrap="square">
              <a:spAutoFit/>
            </a:bodyPr>
            <a:lstStyle/>
            <a:p>
              <a:r>
                <a:rPr lang="en-GB" sz="1200" dirty="0"/>
                <a:t>Adherence to Land System Safety and Environmental Protection Defence Codes of Practice (DCoP) and Regulations ensuring safe integration of all weapons &amp; OME fitted or carried as stores.</a:t>
              </a:r>
            </a:p>
          </p:txBody>
        </p:sp>
      </p:grpSp>
      <p:grpSp>
        <p:nvGrpSpPr>
          <p:cNvPr id="6" name="Group 5">
            <a:extLst>
              <a:ext uri="{FF2B5EF4-FFF2-40B4-BE49-F238E27FC236}">
                <a16:creationId xmlns:a16="http://schemas.microsoft.com/office/drawing/2014/main" id="{CE86D4B1-039B-BD9F-F698-D48999C3BE1A}"/>
              </a:ext>
            </a:extLst>
          </p:cNvPr>
          <p:cNvGrpSpPr/>
          <p:nvPr/>
        </p:nvGrpSpPr>
        <p:grpSpPr>
          <a:xfrm>
            <a:off x="8049066" y="2697126"/>
            <a:ext cx="3972374" cy="1294783"/>
            <a:chOff x="8049066" y="2679020"/>
            <a:chExt cx="3972374" cy="1294783"/>
          </a:xfrm>
        </p:grpSpPr>
        <p:sp>
          <p:nvSpPr>
            <p:cNvPr id="28" name="Rounded Rectangle 50">
              <a:extLst>
                <a:ext uri="{FF2B5EF4-FFF2-40B4-BE49-F238E27FC236}">
                  <a16:creationId xmlns:a16="http://schemas.microsoft.com/office/drawing/2014/main" id="{F1A1CDC1-351A-9FDB-E7F3-A0A2B9AC4AE5}"/>
                </a:ext>
              </a:extLst>
            </p:cNvPr>
            <p:cNvSpPr/>
            <p:nvPr/>
          </p:nvSpPr>
          <p:spPr>
            <a:xfrm>
              <a:off x="8445498" y="2718629"/>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9" name="Oval 28">
              <a:extLst>
                <a:ext uri="{FF2B5EF4-FFF2-40B4-BE49-F238E27FC236}">
                  <a16:creationId xmlns:a16="http://schemas.microsoft.com/office/drawing/2014/main" id="{5B5A341A-68AD-F08A-79C2-671F522A72B7}"/>
                </a:ext>
              </a:extLst>
            </p:cNvPr>
            <p:cNvSpPr/>
            <p:nvPr/>
          </p:nvSpPr>
          <p:spPr>
            <a:xfrm>
              <a:off x="8049066" y="2932558"/>
              <a:ext cx="792863" cy="7928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Rectangle 30">
              <a:extLst>
                <a:ext uri="{FF2B5EF4-FFF2-40B4-BE49-F238E27FC236}">
                  <a16:creationId xmlns:a16="http://schemas.microsoft.com/office/drawing/2014/main" id="{8EFD36F7-B797-516F-7576-EDABBAB39848}"/>
                </a:ext>
              </a:extLst>
            </p:cNvPr>
            <p:cNvSpPr/>
            <p:nvPr/>
          </p:nvSpPr>
          <p:spPr>
            <a:xfrm>
              <a:off x="9019690" y="2937527"/>
              <a:ext cx="2937808" cy="1015663"/>
            </a:xfrm>
            <a:prstGeom prst="rect">
              <a:avLst/>
            </a:prstGeom>
          </p:spPr>
          <p:txBody>
            <a:bodyPr wrap="square">
              <a:spAutoFit/>
            </a:bodyPr>
            <a:lstStyle/>
            <a:p>
              <a:pPr lvl="0">
                <a:defRPr/>
              </a:pPr>
              <a:r>
                <a:rPr lang="en-GB" sz="1200" dirty="0"/>
                <a:t>Ensuring systems are acceptably safe in training and suitably maintained during peacetime and on operations to remain safe and Suitable for Service (S3) and stay within their defined safe operating envelope.</a:t>
              </a:r>
            </a:p>
          </p:txBody>
        </p:sp>
        <p:sp>
          <p:nvSpPr>
            <p:cNvPr id="5" name="TextBox 4">
              <a:extLst>
                <a:ext uri="{FF2B5EF4-FFF2-40B4-BE49-F238E27FC236}">
                  <a16:creationId xmlns:a16="http://schemas.microsoft.com/office/drawing/2014/main" id="{77C0880C-339E-05B4-FB6A-E2D14B21317E}"/>
                </a:ext>
              </a:extLst>
            </p:cNvPr>
            <p:cNvSpPr txBox="1"/>
            <p:nvPr/>
          </p:nvSpPr>
          <p:spPr>
            <a:xfrm>
              <a:off x="8991033" y="2679020"/>
              <a:ext cx="1871025" cy="307777"/>
            </a:xfrm>
            <a:prstGeom prst="rect">
              <a:avLst/>
            </a:prstGeom>
            <a:noFill/>
          </p:spPr>
          <p:txBody>
            <a:bodyPr wrap="none" rtlCol="0">
              <a:spAutoFit/>
            </a:bodyPr>
            <a:lstStyle/>
            <a:p>
              <a:pPr algn="r"/>
              <a:r>
                <a:rPr lang="en-MY" sz="1400" b="1" dirty="0">
                  <a:latin typeface="+mj-lt"/>
                </a:rPr>
                <a:t>Training &amp; Maintenance</a:t>
              </a:r>
            </a:p>
          </p:txBody>
        </p:sp>
      </p:grpSp>
      <p:grpSp>
        <p:nvGrpSpPr>
          <p:cNvPr id="42" name="Group 41">
            <a:extLst>
              <a:ext uri="{FF2B5EF4-FFF2-40B4-BE49-F238E27FC236}">
                <a16:creationId xmlns:a16="http://schemas.microsoft.com/office/drawing/2014/main" id="{06D41B36-5832-4925-774D-86E1062C0610}"/>
              </a:ext>
            </a:extLst>
          </p:cNvPr>
          <p:cNvGrpSpPr/>
          <p:nvPr/>
        </p:nvGrpSpPr>
        <p:grpSpPr>
          <a:xfrm>
            <a:off x="313932" y="248712"/>
            <a:ext cx="667141" cy="670083"/>
            <a:chOff x="3439749" y="224993"/>
            <a:chExt cx="831273" cy="831273"/>
          </a:xfrm>
        </p:grpSpPr>
        <p:sp>
          <p:nvSpPr>
            <p:cNvPr id="43" name="Oval 42">
              <a:extLst>
                <a:ext uri="{FF2B5EF4-FFF2-40B4-BE49-F238E27FC236}">
                  <a16:creationId xmlns:a16="http://schemas.microsoft.com/office/drawing/2014/main" id="{D344A9FC-5EB2-D698-CF83-B54593D538D0}"/>
                </a:ext>
              </a:extLst>
            </p:cNvPr>
            <p:cNvSpPr/>
            <p:nvPr/>
          </p:nvSpPr>
          <p:spPr>
            <a:xfrm>
              <a:off x="3475414" y="280862"/>
              <a:ext cx="755927" cy="723185"/>
            </a:xfrm>
            <a:prstGeom prst="ellipse">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2"/>
                </a:solidFill>
              </a:endParaRPr>
            </a:p>
          </p:txBody>
        </p:sp>
        <p:pic>
          <p:nvPicPr>
            <p:cNvPr id="44" name="Graphic 43" descr="Single gear with solid fill">
              <a:extLst>
                <a:ext uri="{FF2B5EF4-FFF2-40B4-BE49-F238E27FC236}">
                  <a16:creationId xmlns:a16="http://schemas.microsoft.com/office/drawing/2014/main" id="{4B47FB0C-B319-73B4-1C73-80EC20723B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9749" y="224993"/>
              <a:ext cx="831273" cy="831273"/>
            </a:xfrm>
            <a:prstGeom prst="rect">
              <a:avLst/>
            </a:prstGeom>
          </p:spPr>
        </p:pic>
      </p:grpSp>
      <p:grpSp>
        <p:nvGrpSpPr>
          <p:cNvPr id="37" name="Group 36">
            <a:extLst>
              <a:ext uri="{FF2B5EF4-FFF2-40B4-BE49-F238E27FC236}">
                <a16:creationId xmlns:a16="http://schemas.microsoft.com/office/drawing/2014/main" id="{88A1E37B-4885-8376-E83B-7641DFF1F1C7}"/>
              </a:ext>
            </a:extLst>
          </p:cNvPr>
          <p:cNvGrpSpPr/>
          <p:nvPr/>
        </p:nvGrpSpPr>
        <p:grpSpPr>
          <a:xfrm>
            <a:off x="4279747" y="1365882"/>
            <a:ext cx="3705377" cy="4192322"/>
            <a:chOff x="4279747" y="1365882"/>
            <a:chExt cx="3705377" cy="4192322"/>
          </a:xfrm>
        </p:grpSpPr>
        <p:pic>
          <p:nvPicPr>
            <p:cNvPr id="5124" name="Picture 4" descr="Preview image for asset">
              <a:extLst>
                <a:ext uri="{FF2B5EF4-FFF2-40B4-BE49-F238E27FC236}">
                  <a16:creationId xmlns:a16="http://schemas.microsoft.com/office/drawing/2014/main" id="{9F1D4076-CC5E-C43C-181E-FAE9409DE6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204" b="15368"/>
            <a:stretch/>
          </p:blipFill>
          <p:spPr bwMode="auto">
            <a:xfrm>
              <a:off x="4279747" y="1365882"/>
              <a:ext cx="3705377" cy="379793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EF08B69-F98F-E15B-9F9B-B7841AB817E4}"/>
                </a:ext>
              </a:extLst>
            </p:cNvPr>
            <p:cNvSpPr txBox="1"/>
            <p:nvPr/>
          </p:nvSpPr>
          <p:spPr>
            <a:xfrm>
              <a:off x="5502774" y="5173443"/>
              <a:ext cx="1186450" cy="215444"/>
            </a:xfrm>
            <a:prstGeom prst="rect">
              <a:avLst/>
            </a:prstGeom>
            <a:noFill/>
          </p:spPr>
          <p:txBody>
            <a:bodyPr wrap="square">
              <a:spAutoFit/>
            </a:bodyPr>
            <a:lstStyle/>
            <a:p>
              <a:pPr algn="ctr"/>
              <a:r>
                <a:rPr lang="en-GB" sz="800" dirty="0">
                  <a:solidFill>
                    <a:schemeClr val="bg2"/>
                  </a:solidFill>
                  <a:latin typeface="Dinot"/>
                </a:rPr>
                <a:t>Crown Copyright</a:t>
              </a:r>
              <a:r>
                <a:rPr lang="en-GB" sz="800" b="0" i="0" dirty="0">
                  <a:solidFill>
                    <a:schemeClr val="bg2"/>
                  </a:solidFill>
                  <a:effectLst/>
                  <a:latin typeface="Dinot"/>
                </a:rPr>
                <a:t>/MOD</a:t>
              </a:r>
              <a:endParaRPr lang="en-GB" sz="800" dirty="0">
                <a:solidFill>
                  <a:schemeClr val="bg2"/>
                </a:solidFill>
              </a:endParaRPr>
            </a:p>
          </p:txBody>
        </p:sp>
        <p:sp>
          <p:nvSpPr>
            <p:cNvPr id="32" name="TextBox 31">
              <a:extLst>
                <a:ext uri="{FF2B5EF4-FFF2-40B4-BE49-F238E27FC236}">
                  <a16:creationId xmlns:a16="http://schemas.microsoft.com/office/drawing/2014/main" id="{9402A994-B996-966D-D3B8-24DF52812F59}"/>
                </a:ext>
              </a:extLst>
            </p:cNvPr>
            <p:cNvSpPr txBox="1"/>
            <p:nvPr/>
          </p:nvSpPr>
          <p:spPr>
            <a:xfrm>
              <a:off x="5190801" y="5342760"/>
              <a:ext cx="1810397" cy="215444"/>
            </a:xfrm>
            <a:prstGeom prst="rect">
              <a:avLst/>
            </a:prstGeom>
            <a:noFill/>
          </p:spPr>
          <p:txBody>
            <a:bodyPr wrap="square">
              <a:spAutoFit/>
            </a:bodyPr>
            <a:lstStyle/>
            <a:p>
              <a:r>
                <a:rPr lang="en-GB" sz="800" dirty="0">
                  <a:solidFill>
                    <a:schemeClr val="bg1">
                      <a:lumMod val="75000"/>
                    </a:schemeClr>
                  </a:solidFill>
                </a:rPr>
                <a:t>https://www.defenceimagery.mod.uk/</a:t>
              </a:r>
            </a:p>
          </p:txBody>
        </p:sp>
      </p:grpSp>
    </p:spTree>
    <p:extLst>
      <p:ext uri="{BB962C8B-B14F-4D97-AF65-F5344CB8AC3E}">
        <p14:creationId xmlns:p14="http://schemas.microsoft.com/office/powerpoint/2010/main" val="397645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1+#ppt_w/2"/>
                                          </p:val>
                                        </p:tav>
                                        <p:tav tm="100000">
                                          <p:val>
                                            <p:strVal val="#ppt_x"/>
                                          </p:val>
                                        </p:tav>
                                      </p:tavLst>
                                    </p:anim>
                                    <p:anim calcmode="lin" valueType="num">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2"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1+#ppt_w/2"/>
                                          </p:val>
                                        </p:tav>
                                        <p:tav tm="100000">
                                          <p:val>
                                            <p:strVal val="#ppt_x"/>
                                          </p:val>
                                        </p:tav>
                                      </p:tavLst>
                                    </p:anim>
                                    <p:anim calcmode="lin" valueType="num">
                                      <p:cBhvr additive="base">
                                        <p:cTn id="4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C3AB8-ADBA-3CE2-7D4A-03DB5360E477}"/>
              </a:ext>
            </a:extLst>
          </p:cNvPr>
          <p:cNvSpPr>
            <a:spLocks noGrp="1"/>
          </p:cNvSpPr>
          <p:nvPr>
            <p:ph type="title"/>
          </p:nvPr>
        </p:nvSpPr>
        <p:spPr>
          <a:xfrm>
            <a:off x="1065306" y="380120"/>
            <a:ext cx="3707414" cy="422938"/>
          </a:xfrm>
        </p:spPr>
        <p:txBody>
          <a:bodyPr/>
          <a:lstStyle/>
          <a:p>
            <a:r>
              <a:rPr lang="en-MY" dirty="0"/>
              <a:t>Weapons Test &amp; Evaluation</a:t>
            </a:r>
          </a:p>
        </p:txBody>
      </p:sp>
      <p:grpSp>
        <p:nvGrpSpPr>
          <p:cNvPr id="3" name="Group 2">
            <a:extLst>
              <a:ext uri="{FF2B5EF4-FFF2-40B4-BE49-F238E27FC236}">
                <a16:creationId xmlns:a16="http://schemas.microsoft.com/office/drawing/2014/main" id="{070E5CAB-A95E-1C78-C34B-B700D74F205D}"/>
              </a:ext>
            </a:extLst>
          </p:cNvPr>
          <p:cNvGrpSpPr/>
          <p:nvPr/>
        </p:nvGrpSpPr>
        <p:grpSpPr>
          <a:xfrm>
            <a:off x="228595" y="1376151"/>
            <a:ext cx="3972373" cy="1255174"/>
            <a:chOff x="228595" y="1376151"/>
            <a:chExt cx="3972373" cy="1255174"/>
          </a:xfrm>
        </p:grpSpPr>
        <p:sp>
          <p:nvSpPr>
            <p:cNvPr id="9" name="Rounded Rectangle 7">
              <a:extLst>
                <a:ext uri="{FF2B5EF4-FFF2-40B4-BE49-F238E27FC236}">
                  <a16:creationId xmlns:a16="http://schemas.microsoft.com/office/drawing/2014/main" id="{09D8DB10-3B55-6515-22B5-BD864491F7D7}"/>
                </a:ext>
              </a:extLst>
            </p:cNvPr>
            <p:cNvSpPr/>
            <p:nvPr/>
          </p:nvSpPr>
          <p:spPr>
            <a:xfrm>
              <a:off x="228595" y="1376151"/>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0" name="Oval 9">
              <a:extLst>
                <a:ext uri="{FF2B5EF4-FFF2-40B4-BE49-F238E27FC236}">
                  <a16:creationId xmlns:a16="http://schemas.microsoft.com/office/drawing/2014/main" id="{90C08587-9915-7EB2-5075-BB28F01C1318}"/>
                </a:ext>
              </a:extLst>
            </p:cNvPr>
            <p:cNvSpPr/>
            <p:nvPr/>
          </p:nvSpPr>
          <p:spPr>
            <a:xfrm>
              <a:off x="3408105" y="1602449"/>
              <a:ext cx="792863" cy="7928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a:extLst>
                <a:ext uri="{FF2B5EF4-FFF2-40B4-BE49-F238E27FC236}">
                  <a16:creationId xmlns:a16="http://schemas.microsoft.com/office/drawing/2014/main" id="{7B61E20C-252D-4A78-7010-5C3690F261FB}"/>
                </a:ext>
              </a:extLst>
            </p:cNvPr>
            <p:cNvSpPr txBox="1"/>
            <p:nvPr/>
          </p:nvSpPr>
          <p:spPr>
            <a:xfrm>
              <a:off x="359280" y="1448560"/>
              <a:ext cx="1395382" cy="307777"/>
            </a:xfrm>
            <a:prstGeom prst="rect">
              <a:avLst/>
            </a:prstGeom>
            <a:noFill/>
          </p:spPr>
          <p:txBody>
            <a:bodyPr wrap="none" rtlCol="0">
              <a:spAutoFit/>
            </a:bodyPr>
            <a:lstStyle/>
            <a:p>
              <a:r>
                <a:rPr lang="en-MY" sz="1400" b="1" dirty="0">
                  <a:latin typeface="+mj-lt"/>
                </a:rPr>
                <a:t>De-risk Live Trials</a:t>
              </a:r>
            </a:p>
          </p:txBody>
        </p:sp>
        <p:sp>
          <p:nvSpPr>
            <p:cNvPr id="17" name="Rectangle 16">
              <a:extLst>
                <a:ext uri="{FF2B5EF4-FFF2-40B4-BE49-F238E27FC236}">
                  <a16:creationId xmlns:a16="http://schemas.microsoft.com/office/drawing/2014/main" id="{FDA53C05-AD83-DB0F-F0F5-3A1D02C996F4}"/>
                </a:ext>
              </a:extLst>
            </p:cNvPr>
            <p:cNvSpPr/>
            <p:nvPr/>
          </p:nvSpPr>
          <p:spPr>
            <a:xfrm>
              <a:off x="359280" y="1680547"/>
              <a:ext cx="2898152" cy="830997"/>
            </a:xfrm>
            <a:prstGeom prst="rect">
              <a:avLst/>
            </a:prstGeom>
          </p:spPr>
          <p:txBody>
            <a:bodyPr wrap="square">
              <a:spAutoFit/>
            </a:bodyPr>
            <a:lstStyle/>
            <a:p>
              <a:r>
                <a:rPr lang="en-GB" sz="1200" dirty="0"/>
                <a:t>Support in the development and/or review of an appropriate qualification plan to recognised standards to minimise trials cost, time and risk.</a:t>
              </a:r>
            </a:p>
          </p:txBody>
        </p:sp>
      </p:grpSp>
      <p:grpSp>
        <p:nvGrpSpPr>
          <p:cNvPr id="6" name="Group 5">
            <a:extLst>
              <a:ext uri="{FF2B5EF4-FFF2-40B4-BE49-F238E27FC236}">
                <a16:creationId xmlns:a16="http://schemas.microsoft.com/office/drawing/2014/main" id="{87AB4B56-E47C-7EF4-BE6E-5981E242AB47}"/>
              </a:ext>
            </a:extLst>
          </p:cNvPr>
          <p:cNvGrpSpPr/>
          <p:nvPr/>
        </p:nvGrpSpPr>
        <p:grpSpPr>
          <a:xfrm>
            <a:off x="228595" y="4128951"/>
            <a:ext cx="3972373" cy="1255174"/>
            <a:chOff x="228595" y="4128951"/>
            <a:chExt cx="3972373" cy="1255174"/>
          </a:xfrm>
        </p:grpSpPr>
        <p:sp>
          <p:nvSpPr>
            <p:cNvPr id="19" name="Rounded Rectangle 44">
              <a:extLst>
                <a:ext uri="{FF2B5EF4-FFF2-40B4-BE49-F238E27FC236}">
                  <a16:creationId xmlns:a16="http://schemas.microsoft.com/office/drawing/2014/main" id="{F9EC15B2-A414-0B51-7297-4810DAA46FC6}"/>
                </a:ext>
              </a:extLst>
            </p:cNvPr>
            <p:cNvSpPr/>
            <p:nvPr/>
          </p:nvSpPr>
          <p:spPr>
            <a:xfrm>
              <a:off x="228595" y="4128951"/>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0" name="Oval 19">
              <a:extLst>
                <a:ext uri="{FF2B5EF4-FFF2-40B4-BE49-F238E27FC236}">
                  <a16:creationId xmlns:a16="http://schemas.microsoft.com/office/drawing/2014/main" id="{91D726F8-4701-7A81-E96B-948F7191C3B5}"/>
                </a:ext>
              </a:extLst>
            </p:cNvPr>
            <p:cNvSpPr/>
            <p:nvPr/>
          </p:nvSpPr>
          <p:spPr>
            <a:xfrm>
              <a:off x="3408105" y="4355249"/>
              <a:ext cx="792863" cy="792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21" name="TextBox 20">
              <a:extLst>
                <a:ext uri="{FF2B5EF4-FFF2-40B4-BE49-F238E27FC236}">
                  <a16:creationId xmlns:a16="http://schemas.microsoft.com/office/drawing/2014/main" id="{26CF9913-FCEB-EFFE-8988-946869359ADD}"/>
                </a:ext>
              </a:extLst>
            </p:cNvPr>
            <p:cNvSpPr txBox="1"/>
            <p:nvPr/>
          </p:nvSpPr>
          <p:spPr>
            <a:xfrm>
              <a:off x="405029" y="4150076"/>
              <a:ext cx="1497076" cy="307777"/>
            </a:xfrm>
            <a:prstGeom prst="rect">
              <a:avLst/>
            </a:prstGeom>
            <a:noFill/>
          </p:spPr>
          <p:txBody>
            <a:bodyPr wrap="none" rtlCol="0">
              <a:spAutoFit/>
            </a:bodyPr>
            <a:lstStyle/>
            <a:p>
              <a:r>
                <a:rPr lang="en-MY" sz="1400" b="1" dirty="0">
                  <a:latin typeface="+mj-lt"/>
                </a:rPr>
                <a:t>Trials Optimisation</a:t>
              </a:r>
            </a:p>
          </p:txBody>
        </p:sp>
        <p:sp>
          <p:nvSpPr>
            <p:cNvPr id="22" name="Rectangle 21">
              <a:extLst>
                <a:ext uri="{FF2B5EF4-FFF2-40B4-BE49-F238E27FC236}">
                  <a16:creationId xmlns:a16="http://schemas.microsoft.com/office/drawing/2014/main" id="{16D97ED7-644E-0C74-61CA-CFC2D11A0E91}"/>
                </a:ext>
              </a:extLst>
            </p:cNvPr>
            <p:cNvSpPr/>
            <p:nvPr/>
          </p:nvSpPr>
          <p:spPr>
            <a:xfrm>
              <a:off x="410114" y="4355249"/>
              <a:ext cx="2886967" cy="1015663"/>
            </a:xfrm>
            <a:prstGeom prst="rect">
              <a:avLst/>
            </a:prstGeom>
          </p:spPr>
          <p:txBody>
            <a:bodyPr wrap="square">
              <a:spAutoFit/>
            </a:bodyPr>
            <a:lstStyle/>
            <a:p>
              <a:r>
                <a:rPr lang="en-GB" sz="1200" dirty="0"/>
                <a:t>Development and/or review of detailed trials methodology and parameters to ensure they reflect the desired service life in the agreed Predicted Service Environment (PSE) of the host platform(s).</a:t>
              </a:r>
            </a:p>
          </p:txBody>
        </p:sp>
      </p:grpSp>
      <p:grpSp>
        <p:nvGrpSpPr>
          <p:cNvPr id="23" name="Group 22">
            <a:extLst>
              <a:ext uri="{FF2B5EF4-FFF2-40B4-BE49-F238E27FC236}">
                <a16:creationId xmlns:a16="http://schemas.microsoft.com/office/drawing/2014/main" id="{A9DA92DB-6BBD-1203-0125-B379FF8EBDC8}"/>
              </a:ext>
            </a:extLst>
          </p:cNvPr>
          <p:cNvGrpSpPr/>
          <p:nvPr/>
        </p:nvGrpSpPr>
        <p:grpSpPr>
          <a:xfrm>
            <a:off x="8049066" y="1376151"/>
            <a:ext cx="3972374" cy="1288061"/>
            <a:chOff x="8049066" y="1805526"/>
            <a:chExt cx="3972374" cy="1288061"/>
          </a:xfrm>
        </p:grpSpPr>
        <p:sp>
          <p:nvSpPr>
            <p:cNvPr id="24" name="Rounded Rectangle 34">
              <a:extLst>
                <a:ext uri="{FF2B5EF4-FFF2-40B4-BE49-F238E27FC236}">
                  <a16:creationId xmlns:a16="http://schemas.microsoft.com/office/drawing/2014/main" id="{78D0BDD7-F7D3-DCB1-3E62-65E6814F282E}"/>
                </a:ext>
              </a:extLst>
            </p:cNvPr>
            <p:cNvSpPr/>
            <p:nvPr/>
          </p:nvSpPr>
          <p:spPr>
            <a:xfrm>
              <a:off x="8445498" y="18055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5" name="Oval 24">
              <a:extLst>
                <a:ext uri="{FF2B5EF4-FFF2-40B4-BE49-F238E27FC236}">
                  <a16:creationId xmlns:a16="http://schemas.microsoft.com/office/drawing/2014/main" id="{B5060849-D92E-EE26-B004-A7C096D2F532}"/>
                </a:ext>
              </a:extLst>
            </p:cNvPr>
            <p:cNvSpPr/>
            <p:nvPr/>
          </p:nvSpPr>
          <p:spPr>
            <a:xfrm>
              <a:off x="8049066" y="2019455"/>
              <a:ext cx="792863" cy="79286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TextBox 25">
              <a:extLst>
                <a:ext uri="{FF2B5EF4-FFF2-40B4-BE49-F238E27FC236}">
                  <a16:creationId xmlns:a16="http://schemas.microsoft.com/office/drawing/2014/main" id="{DFE40C88-E38A-81BE-C255-04F0087AB268}"/>
                </a:ext>
              </a:extLst>
            </p:cNvPr>
            <p:cNvSpPr txBox="1"/>
            <p:nvPr/>
          </p:nvSpPr>
          <p:spPr>
            <a:xfrm>
              <a:off x="9034569" y="1841848"/>
              <a:ext cx="1747145" cy="307777"/>
            </a:xfrm>
            <a:prstGeom prst="rect">
              <a:avLst/>
            </a:prstGeom>
            <a:noFill/>
          </p:spPr>
          <p:txBody>
            <a:bodyPr wrap="none" rtlCol="0">
              <a:spAutoFit/>
            </a:bodyPr>
            <a:lstStyle/>
            <a:p>
              <a:r>
                <a:rPr lang="en-MY" sz="1400" b="1" dirty="0">
                  <a:latin typeface="+mj-lt"/>
                </a:rPr>
                <a:t>Assessment of Results</a:t>
              </a:r>
            </a:p>
          </p:txBody>
        </p:sp>
        <p:sp>
          <p:nvSpPr>
            <p:cNvPr id="27" name="Rectangle 26">
              <a:extLst>
                <a:ext uri="{FF2B5EF4-FFF2-40B4-BE49-F238E27FC236}">
                  <a16:creationId xmlns:a16="http://schemas.microsoft.com/office/drawing/2014/main" id="{8404CB28-B840-7D07-ED6C-C4B289F59BCA}"/>
                </a:ext>
              </a:extLst>
            </p:cNvPr>
            <p:cNvSpPr/>
            <p:nvPr/>
          </p:nvSpPr>
          <p:spPr>
            <a:xfrm>
              <a:off x="9022033" y="2077924"/>
              <a:ext cx="2899503" cy="1015663"/>
            </a:xfrm>
            <a:prstGeom prst="rect">
              <a:avLst/>
            </a:prstGeom>
          </p:spPr>
          <p:txBody>
            <a:bodyPr wrap="square">
              <a:spAutoFit/>
            </a:bodyPr>
            <a:lstStyle/>
            <a:p>
              <a:r>
                <a:rPr lang="en-GB" sz="1200" dirty="0"/>
                <a:t>The assessment of trials and tests results and/or the technical reporting of the results including recommendations on lifing and limitations of use for Weapons and OME through life.</a:t>
              </a:r>
            </a:p>
          </p:txBody>
        </p:sp>
      </p:grpSp>
      <p:grpSp>
        <p:nvGrpSpPr>
          <p:cNvPr id="7" name="Group 6">
            <a:extLst>
              <a:ext uri="{FF2B5EF4-FFF2-40B4-BE49-F238E27FC236}">
                <a16:creationId xmlns:a16="http://schemas.microsoft.com/office/drawing/2014/main" id="{770F8302-9CF8-0586-65C4-A90AB12A49AF}"/>
              </a:ext>
            </a:extLst>
          </p:cNvPr>
          <p:cNvGrpSpPr/>
          <p:nvPr/>
        </p:nvGrpSpPr>
        <p:grpSpPr>
          <a:xfrm>
            <a:off x="8049066" y="2764471"/>
            <a:ext cx="3972374" cy="1255174"/>
            <a:chOff x="8049066" y="2764471"/>
            <a:chExt cx="3972374" cy="1255174"/>
          </a:xfrm>
        </p:grpSpPr>
        <p:sp>
          <p:nvSpPr>
            <p:cNvPr id="29" name="Rounded Rectangle 50">
              <a:extLst>
                <a:ext uri="{FF2B5EF4-FFF2-40B4-BE49-F238E27FC236}">
                  <a16:creationId xmlns:a16="http://schemas.microsoft.com/office/drawing/2014/main" id="{73BB9FEE-B444-89B3-C9F1-8C495777F1F0}"/>
                </a:ext>
              </a:extLst>
            </p:cNvPr>
            <p:cNvSpPr/>
            <p:nvPr/>
          </p:nvSpPr>
          <p:spPr>
            <a:xfrm>
              <a:off x="8445498" y="2764471"/>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2" name="Rectangle 11">
              <a:extLst>
                <a:ext uri="{FF2B5EF4-FFF2-40B4-BE49-F238E27FC236}">
                  <a16:creationId xmlns:a16="http://schemas.microsoft.com/office/drawing/2014/main" id="{3B339398-F90A-D4BF-16B0-9576A899AA29}"/>
                </a:ext>
              </a:extLst>
            </p:cNvPr>
            <p:cNvSpPr/>
            <p:nvPr/>
          </p:nvSpPr>
          <p:spPr>
            <a:xfrm>
              <a:off x="9034569" y="2989466"/>
              <a:ext cx="2886967" cy="1015663"/>
            </a:xfrm>
            <a:prstGeom prst="rect">
              <a:avLst/>
            </a:prstGeom>
          </p:spPr>
          <p:txBody>
            <a:bodyPr wrap="square">
              <a:spAutoFit/>
            </a:bodyPr>
            <a:lstStyle/>
            <a:p>
              <a:r>
                <a:rPr lang="en-GB" sz="1200" dirty="0"/>
                <a:t>Assessing IM risks and evaluating IM specific test results. MOD Policy requires the vulnerability of munitions in the MOD inventory to be reduced over time to meet the requirements of STANAG 4439.  </a:t>
              </a:r>
            </a:p>
          </p:txBody>
        </p:sp>
        <p:sp>
          <p:nvSpPr>
            <p:cNvPr id="11" name="TextBox 10">
              <a:extLst>
                <a:ext uri="{FF2B5EF4-FFF2-40B4-BE49-F238E27FC236}">
                  <a16:creationId xmlns:a16="http://schemas.microsoft.com/office/drawing/2014/main" id="{801B5D66-2BCE-ACDA-7EE2-361A03286939}"/>
                </a:ext>
              </a:extLst>
            </p:cNvPr>
            <p:cNvSpPr txBox="1"/>
            <p:nvPr/>
          </p:nvSpPr>
          <p:spPr>
            <a:xfrm>
              <a:off x="9034569" y="2774365"/>
              <a:ext cx="2560188" cy="307777"/>
            </a:xfrm>
            <a:prstGeom prst="rect">
              <a:avLst/>
            </a:prstGeom>
            <a:noFill/>
          </p:spPr>
          <p:txBody>
            <a:bodyPr wrap="none" rtlCol="0">
              <a:spAutoFit/>
            </a:bodyPr>
            <a:lstStyle/>
            <a:p>
              <a:r>
                <a:rPr lang="en-MY" sz="1400" b="1" dirty="0">
                  <a:latin typeface="+mj-lt"/>
                </a:rPr>
                <a:t>Insensitive Munitions Compliance</a:t>
              </a:r>
            </a:p>
          </p:txBody>
        </p:sp>
        <p:sp>
          <p:nvSpPr>
            <p:cNvPr id="30" name="Oval 29">
              <a:extLst>
                <a:ext uri="{FF2B5EF4-FFF2-40B4-BE49-F238E27FC236}">
                  <a16:creationId xmlns:a16="http://schemas.microsoft.com/office/drawing/2014/main" id="{8AE62D4D-303E-2E55-0285-8164C86577A9}"/>
                </a:ext>
              </a:extLst>
            </p:cNvPr>
            <p:cNvSpPr/>
            <p:nvPr/>
          </p:nvSpPr>
          <p:spPr>
            <a:xfrm>
              <a:off x="8049066" y="2978399"/>
              <a:ext cx="792863" cy="7928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5" name="Group 4">
            <a:extLst>
              <a:ext uri="{FF2B5EF4-FFF2-40B4-BE49-F238E27FC236}">
                <a16:creationId xmlns:a16="http://schemas.microsoft.com/office/drawing/2014/main" id="{6CD3487E-57B9-9E7A-2A0A-F9230CAB2399}"/>
              </a:ext>
            </a:extLst>
          </p:cNvPr>
          <p:cNvGrpSpPr/>
          <p:nvPr/>
        </p:nvGrpSpPr>
        <p:grpSpPr>
          <a:xfrm>
            <a:off x="198376" y="2720574"/>
            <a:ext cx="4002592" cy="1278427"/>
            <a:chOff x="198376" y="2720574"/>
            <a:chExt cx="4002592" cy="1278427"/>
          </a:xfrm>
        </p:grpSpPr>
        <p:sp>
          <p:nvSpPr>
            <p:cNvPr id="14" name="Rounded Rectangle 40">
              <a:extLst>
                <a:ext uri="{FF2B5EF4-FFF2-40B4-BE49-F238E27FC236}">
                  <a16:creationId xmlns:a16="http://schemas.microsoft.com/office/drawing/2014/main" id="{144B33DE-7CC0-2CE1-8F8D-29C294A2B14E}"/>
                </a:ext>
              </a:extLst>
            </p:cNvPr>
            <p:cNvSpPr/>
            <p:nvPr/>
          </p:nvSpPr>
          <p:spPr>
            <a:xfrm>
              <a:off x="198376" y="2743827"/>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5" name="Oval 14">
              <a:extLst>
                <a:ext uri="{FF2B5EF4-FFF2-40B4-BE49-F238E27FC236}">
                  <a16:creationId xmlns:a16="http://schemas.microsoft.com/office/drawing/2014/main" id="{83E3167E-AD2E-8B46-DECB-154E2553D69E}"/>
                </a:ext>
              </a:extLst>
            </p:cNvPr>
            <p:cNvSpPr/>
            <p:nvPr/>
          </p:nvSpPr>
          <p:spPr>
            <a:xfrm>
              <a:off x="3408105" y="2993096"/>
              <a:ext cx="792863" cy="7928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TextBox 30">
              <a:extLst>
                <a:ext uri="{FF2B5EF4-FFF2-40B4-BE49-F238E27FC236}">
                  <a16:creationId xmlns:a16="http://schemas.microsoft.com/office/drawing/2014/main" id="{6ECDCE9F-410F-3A63-5CF5-35460ADE201C}"/>
                </a:ext>
              </a:extLst>
            </p:cNvPr>
            <p:cNvSpPr txBox="1"/>
            <p:nvPr/>
          </p:nvSpPr>
          <p:spPr>
            <a:xfrm>
              <a:off x="363264" y="2720574"/>
              <a:ext cx="1573572" cy="307777"/>
            </a:xfrm>
            <a:prstGeom prst="rect">
              <a:avLst/>
            </a:prstGeom>
            <a:noFill/>
          </p:spPr>
          <p:txBody>
            <a:bodyPr wrap="none" rtlCol="0">
              <a:spAutoFit/>
            </a:bodyPr>
            <a:lstStyle/>
            <a:p>
              <a:r>
                <a:rPr lang="en-MY" sz="1400" b="1" dirty="0">
                  <a:latin typeface="+mj-lt"/>
                </a:rPr>
                <a:t>Trials Requirements</a:t>
              </a:r>
            </a:p>
          </p:txBody>
        </p:sp>
        <p:sp>
          <p:nvSpPr>
            <p:cNvPr id="32" name="Rectangle 31">
              <a:extLst>
                <a:ext uri="{FF2B5EF4-FFF2-40B4-BE49-F238E27FC236}">
                  <a16:creationId xmlns:a16="http://schemas.microsoft.com/office/drawing/2014/main" id="{FFDCABDA-530E-AF38-DFEB-A98038E0369C}"/>
                </a:ext>
              </a:extLst>
            </p:cNvPr>
            <p:cNvSpPr/>
            <p:nvPr/>
          </p:nvSpPr>
          <p:spPr>
            <a:xfrm>
              <a:off x="363264" y="2950192"/>
              <a:ext cx="2967060" cy="1015663"/>
            </a:xfrm>
            <a:prstGeom prst="rect">
              <a:avLst/>
            </a:prstGeom>
          </p:spPr>
          <p:txBody>
            <a:bodyPr wrap="square">
              <a:spAutoFit/>
            </a:bodyPr>
            <a:lstStyle/>
            <a:p>
              <a:r>
                <a:rPr lang="en-GB" sz="1200" dirty="0"/>
                <a:t>Supporting clients with the development of their trials and tests requirements including identifying a suitable trials site, writing Trials Plans and Specifications including the definition of the pass / fail criteria.</a:t>
              </a:r>
              <a:r>
                <a:rPr lang="ms-MY" sz="1200" dirty="0"/>
                <a:t> </a:t>
              </a:r>
              <a:endParaRPr lang="en-MY" sz="1200" dirty="0"/>
            </a:p>
          </p:txBody>
        </p:sp>
      </p:grpSp>
      <p:grpSp>
        <p:nvGrpSpPr>
          <p:cNvPr id="33" name="Group 32">
            <a:extLst>
              <a:ext uri="{FF2B5EF4-FFF2-40B4-BE49-F238E27FC236}">
                <a16:creationId xmlns:a16="http://schemas.microsoft.com/office/drawing/2014/main" id="{EC8D5A76-DF50-473E-2BC2-8C9E115B91E3}"/>
              </a:ext>
            </a:extLst>
          </p:cNvPr>
          <p:cNvGrpSpPr/>
          <p:nvPr/>
        </p:nvGrpSpPr>
        <p:grpSpPr>
          <a:xfrm>
            <a:off x="8049066" y="4089711"/>
            <a:ext cx="3972374" cy="1300324"/>
            <a:chOff x="8049066" y="4429436"/>
            <a:chExt cx="3972374" cy="1300324"/>
          </a:xfrm>
        </p:grpSpPr>
        <p:sp>
          <p:nvSpPr>
            <p:cNvPr id="34" name="Rounded Rectangle 61">
              <a:extLst>
                <a:ext uri="{FF2B5EF4-FFF2-40B4-BE49-F238E27FC236}">
                  <a16:creationId xmlns:a16="http://schemas.microsoft.com/office/drawing/2014/main" id="{E2DB64D6-F27E-F917-2AE8-5B4EC24055C4}"/>
                </a:ext>
              </a:extLst>
            </p:cNvPr>
            <p:cNvSpPr/>
            <p:nvPr/>
          </p:nvSpPr>
          <p:spPr>
            <a:xfrm>
              <a:off x="8445498" y="447458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5" name="Oval 34">
              <a:extLst>
                <a:ext uri="{FF2B5EF4-FFF2-40B4-BE49-F238E27FC236}">
                  <a16:creationId xmlns:a16="http://schemas.microsoft.com/office/drawing/2014/main" id="{897A4E95-25D9-80F4-E476-933AA4DBB5A4}"/>
                </a:ext>
              </a:extLst>
            </p:cNvPr>
            <p:cNvSpPr/>
            <p:nvPr/>
          </p:nvSpPr>
          <p:spPr>
            <a:xfrm>
              <a:off x="8049066" y="4733340"/>
              <a:ext cx="792863" cy="792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TextBox 35">
              <a:extLst>
                <a:ext uri="{FF2B5EF4-FFF2-40B4-BE49-F238E27FC236}">
                  <a16:creationId xmlns:a16="http://schemas.microsoft.com/office/drawing/2014/main" id="{4CD9FF2E-1DB6-A82B-ED1C-0F9764A321EE}"/>
                </a:ext>
              </a:extLst>
            </p:cNvPr>
            <p:cNvSpPr txBox="1"/>
            <p:nvPr/>
          </p:nvSpPr>
          <p:spPr>
            <a:xfrm>
              <a:off x="9013153" y="4429436"/>
              <a:ext cx="1768561" cy="307777"/>
            </a:xfrm>
            <a:prstGeom prst="rect">
              <a:avLst/>
            </a:prstGeom>
            <a:noFill/>
          </p:spPr>
          <p:txBody>
            <a:bodyPr wrap="none" rtlCol="0">
              <a:spAutoFit/>
            </a:bodyPr>
            <a:lstStyle/>
            <a:p>
              <a:r>
                <a:rPr lang="en-MY" sz="1400" b="1" dirty="0">
                  <a:latin typeface="+mj-lt"/>
                </a:rPr>
                <a:t>In-Service Surveillance</a:t>
              </a:r>
            </a:p>
          </p:txBody>
        </p:sp>
        <p:sp>
          <p:nvSpPr>
            <p:cNvPr id="37" name="Rectangle 36">
              <a:extLst>
                <a:ext uri="{FF2B5EF4-FFF2-40B4-BE49-F238E27FC236}">
                  <a16:creationId xmlns:a16="http://schemas.microsoft.com/office/drawing/2014/main" id="{35D5CE32-B61D-C49E-F39E-9E3964246054}"/>
                </a:ext>
              </a:extLst>
            </p:cNvPr>
            <p:cNvSpPr/>
            <p:nvPr/>
          </p:nvSpPr>
          <p:spPr>
            <a:xfrm>
              <a:off x="9003225" y="4673223"/>
              <a:ext cx="2899503" cy="1015663"/>
            </a:xfrm>
            <a:prstGeom prst="rect">
              <a:avLst/>
            </a:prstGeom>
          </p:spPr>
          <p:txBody>
            <a:bodyPr wrap="square">
              <a:spAutoFit/>
            </a:bodyPr>
            <a:lstStyle/>
            <a:p>
              <a:r>
                <a:rPr lang="en-GB" sz="1200" dirty="0"/>
                <a:t>Developing ISS plans to ensure Life Assessment continues throughout the service life of the Weapon System to inform engineering decisions regarding Life Extension</a:t>
              </a:r>
              <a:r>
                <a:rPr lang="ms-MY" sz="1200" dirty="0"/>
                <a:t>.</a:t>
              </a:r>
              <a:endParaRPr lang="en-MY" sz="1200" dirty="0"/>
            </a:p>
          </p:txBody>
        </p:sp>
      </p:grpSp>
      <p:grpSp>
        <p:nvGrpSpPr>
          <p:cNvPr id="4" name="Group 3">
            <a:extLst>
              <a:ext uri="{FF2B5EF4-FFF2-40B4-BE49-F238E27FC236}">
                <a16:creationId xmlns:a16="http://schemas.microsoft.com/office/drawing/2014/main" id="{BF0625E3-FD9B-EDCF-E7D0-AEAD4B6E2367}"/>
              </a:ext>
            </a:extLst>
          </p:cNvPr>
          <p:cNvGrpSpPr/>
          <p:nvPr/>
        </p:nvGrpSpPr>
        <p:grpSpPr>
          <a:xfrm>
            <a:off x="4262101" y="1330374"/>
            <a:ext cx="3753473" cy="4428084"/>
            <a:chOff x="4262101" y="1330374"/>
            <a:chExt cx="3753473" cy="4428084"/>
          </a:xfrm>
        </p:grpSpPr>
        <p:pic>
          <p:nvPicPr>
            <p:cNvPr id="3074" name="Picture 2" descr="sea wolf sam missile gws-26 guided weapon system vertical launch type 23 duke class frigate royal navy 04">
              <a:extLst>
                <a:ext uri="{FF2B5EF4-FFF2-40B4-BE49-F238E27FC236}">
                  <a16:creationId xmlns:a16="http://schemas.microsoft.com/office/drawing/2014/main" id="{14DAD2DE-D601-AB99-9E02-656EFB333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101" y="1330374"/>
              <a:ext cx="3753473" cy="40537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A2DBA1B-5BFD-7414-E088-D84929D2B2BA}"/>
                </a:ext>
              </a:extLst>
            </p:cNvPr>
            <p:cNvSpPr txBox="1"/>
            <p:nvPr/>
          </p:nvSpPr>
          <p:spPr>
            <a:xfrm>
              <a:off x="4678277" y="5419904"/>
              <a:ext cx="2921119" cy="338554"/>
            </a:xfrm>
            <a:prstGeom prst="rect">
              <a:avLst/>
            </a:prstGeom>
            <a:noFill/>
          </p:spPr>
          <p:txBody>
            <a:bodyPr wrap="square">
              <a:spAutoFit/>
            </a:bodyPr>
            <a:lstStyle/>
            <a:p>
              <a:pPr algn="ctr"/>
              <a:r>
                <a:rPr lang="en-GB" sz="800" dirty="0">
                  <a:solidFill>
                    <a:schemeClr val="bg2"/>
                  </a:solidFill>
                </a:rPr>
                <a:t>https://www.seaforces.org/wpnsys/SURFACE/Sea-Wolf-SAM.htm </a:t>
              </a:r>
              <a:r>
                <a:rPr lang="en-GB" sz="800" b="0" i="0" dirty="0">
                  <a:solidFill>
                    <a:schemeClr val="bg2"/>
                  </a:solidFill>
                  <a:effectLst/>
                  <a:latin typeface="Dinot"/>
                </a:rPr>
                <a:t>Crown Copyright/MOD</a:t>
              </a:r>
              <a:endParaRPr lang="en-GB" sz="800" dirty="0">
                <a:solidFill>
                  <a:schemeClr val="bg2"/>
                </a:solidFill>
              </a:endParaRPr>
            </a:p>
          </p:txBody>
        </p:sp>
      </p:grpSp>
      <p:grpSp>
        <p:nvGrpSpPr>
          <p:cNvPr id="18" name="Group 17">
            <a:extLst>
              <a:ext uri="{FF2B5EF4-FFF2-40B4-BE49-F238E27FC236}">
                <a16:creationId xmlns:a16="http://schemas.microsoft.com/office/drawing/2014/main" id="{9122A652-448E-6B59-B643-1D937A4D6172}"/>
              </a:ext>
            </a:extLst>
          </p:cNvPr>
          <p:cNvGrpSpPr/>
          <p:nvPr/>
        </p:nvGrpSpPr>
        <p:grpSpPr>
          <a:xfrm>
            <a:off x="313932" y="248712"/>
            <a:ext cx="667141" cy="670083"/>
            <a:chOff x="3439749" y="224993"/>
            <a:chExt cx="831273" cy="831273"/>
          </a:xfrm>
        </p:grpSpPr>
        <p:sp>
          <p:nvSpPr>
            <p:cNvPr id="28" name="Oval 27">
              <a:extLst>
                <a:ext uri="{FF2B5EF4-FFF2-40B4-BE49-F238E27FC236}">
                  <a16:creationId xmlns:a16="http://schemas.microsoft.com/office/drawing/2014/main" id="{AB7BC1D2-D7D0-466D-411E-785F46545BAB}"/>
                </a:ext>
              </a:extLst>
            </p:cNvPr>
            <p:cNvSpPr/>
            <p:nvPr/>
          </p:nvSpPr>
          <p:spPr>
            <a:xfrm>
              <a:off x="3475414" y="280862"/>
              <a:ext cx="755927" cy="723185"/>
            </a:xfrm>
            <a:prstGeom prst="ellipse">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2"/>
                </a:solidFill>
              </a:endParaRPr>
            </a:p>
          </p:txBody>
        </p:sp>
        <p:pic>
          <p:nvPicPr>
            <p:cNvPr id="38" name="Graphic 37" descr="Single gear with solid fill">
              <a:extLst>
                <a:ext uri="{FF2B5EF4-FFF2-40B4-BE49-F238E27FC236}">
                  <a16:creationId xmlns:a16="http://schemas.microsoft.com/office/drawing/2014/main" id="{8E33B3BB-2FC7-AA8E-6C87-48F36860E5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39749" y="224993"/>
              <a:ext cx="831273" cy="831273"/>
            </a:xfrm>
            <a:prstGeom prst="rect">
              <a:avLst/>
            </a:prstGeom>
          </p:spPr>
        </p:pic>
      </p:grpSp>
    </p:spTree>
    <p:extLst>
      <p:ext uri="{BB962C8B-B14F-4D97-AF65-F5344CB8AC3E}">
        <p14:creationId xmlns:p14="http://schemas.microsoft.com/office/powerpoint/2010/main" val="374931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1+#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2"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1+#ppt_w/2"/>
                                          </p:val>
                                        </p:tav>
                                        <p:tav tm="100000">
                                          <p:val>
                                            <p:strVal val="#ppt_x"/>
                                          </p:val>
                                        </p:tav>
                                      </p:tavLst>
                                    </p:anim>
                                    <p:anim calcmode="lin" valueType="num">
                                      <p:cBhvr additive="base">
                                        <p:cTn id="43"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1A5488C-F5A3-3286-C946-344F76EC4DC7}"/>
              </a:ext>
            </a:extLst>
          </p:cNvPr>
          <p:cNvGrpSpPr/>
          <p:nvPr/>
        </p:nvGrpSpPr>
        <p:grpSpPr>
          <a:xfrm>
            <a:off x="228595" y="1332672"/>
            <a:ext cx="3972373" cy="1308051"/>
            <a:chOff x="228595" y="1761890"/>
            <a:chExt cx="3972373" cy="1308051"/>
          </a:xfrm>
        </p:grpSpPr>
        <p:sp>
          <p:nvSpPr>
            <p:cNvPr id="9" name="Rounded Rectangle 7">
              <a:extLst>
                <a:ext uri="{FF2B5EF4-FFF2-40B4-BE49-F238E27FC236}">
                  <a16:creationId xmlns:a16="http://schemas.microsoft.com/office/drawing/2014/main" id="{DA848586-17F3-6CF3-D82D-7EBE333B1BF8}"/>
                </a:ext>
              </a:extLst>
            </p:cNvPr>
            <p:cNvSpPr/>
            <p:nvPr/>
          </p:nvSpPr>
          <p:spPr>
            <a:xfrm>
              <a:off x="228595" y="18055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0" name="Oval 9">
              <a:extLst>
                <a:ext uri="{FF2B5EF4-FFF2-40B4-BE49-F238E27FC236}">
                  <a16:creationId xmlns:a16="http://schemas.microsoft.com/office/drawing/2014/main" id="{A7C83294-F46E-FCF8-2BBD-78641C4B4BD6}"/>
                </a:ext>
              </a:extLst>
            </p:cNvPr>
            <p:cNvSpPr/>
            <p:nvPr/>
          </p:nvSpPr>
          <p:spPr>
            <a:xfrm>
              <a:off x="3408105" y="2031824"/>
              <a:ext cx="792863" cy="7928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0FBFEB42-F4ED-105C-0144-29D9E5C5B1A1}"/>
                </a:ext>
              </a:extLst>
            </p:cNvPr>
            <p:cNvSpPr txBox="1"/>
            <p:nvPr/>
          </p:nvSpPr>
          <p:spPr>
            <a:xfrm>
              <a:off x="346360" y="1761890"/>
              <a:ext cx="2991075" cy="584775"/>
            </a:xfrm>
            <a:prstGeom prst="rect">
              <a:avLst/>
            </a:prstGeom>
            <a:noFill/>
          </p:spPr>
          <p:txBody>
            <a:bodyPr wrap="none" rtlCol="0">
              <a:spAutoFit/>
            </a:bodyPr>
            <a:lstStyle/>
            <a:p>
              <a:r>
                <a:rPr lang="en-GB" sz="1400" b="1" dirty="0">
                  <a:latin typeface="+mj-lt"/>
                </a:rPr>
                <a:t>Defence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b="1" dirty="0">
                  <a:latin typeface="+mj-lt"/>
                </a:rPr>
                <a:t>Science Technology Laboratory</a:t>
              </a:r>
            </a:p>
            <a:p>
              <a:endParaRPr lang="en-MY" sz="1400" b="1" dirty="0">
                <a:latin typeface="+mj-lt"/>
              </a:endParaRPr>
            </a:p>
          </p:txBody>
        </p:sp>
        <p:sp>
          <p:nvSpPr>
            <p:cNvPr id="12" name="Rectangle 11">
              <a:extLst>
                <a:ext uri="{FF2B5EF4-FFF2-40B4-BE49-F238E27FC236}">
                  <a16:creationId xmlns:a16="http://schemas.microsoft.com/office/drawing/2014/main" id="{26957D5A-BCC8-E3F2-F044-110DB2BB4957}"/>
                </a:ext>
              </a:extLst>
            </p:cNvPr>
            <p:cNvSpPr/>
            <p:nvPr/>
          </p:nvSpPr>
          <p:spPr>
            <a:xfrm>
              <a:off x="342555" y="2054278"/>
              <a:ext cx="2924211" cy="1015663"/>
            </a:xfrm>
            <a:prstGeom prst="rect">
              <a:avLst/>
            </a:prstGeom>
          </p:spPr>
          <p:txBody>
            <a:bodyPr wrap="square">
              <a:spAutoFit/>
            </a:bodyPr>
            <a:lstStyle/>
            <a:p>
              <a:r>
                <a:rPr lang="en-GB" sz="1200" dirty="0"/>
                <a:t>We have an enduring working relationship with DSTL via several commercial tasking frameworks including Analysis for Science and Technology Research In Defence (ASTRID), </a:t>
              </a:r>
              <a:r>
                <a:rPr lang="ms-MY" sz="1200" dirty="0"/>
                <a:t>R-Cloud &amp; Serapas.</a:t>
              </a:r>
              <a:endParaRPr lang="en-MY" sz="1200" dirty="0"/>
            </a:p>
          </p:txBody>
        </p:sp>
      </p:grpSp>
      <p:grpSp>
        <p:nvGrpSpPr>
          <p:cNvPr id="13" name="Group 12">
            <a:extLst>
              <a:ext uri="{FF2B5EF4-FFF2-40B4-BE49-F238E27FC236}">
                <a16:creationId xmlns:a16="http://schemas.microsoft.com/office/drawing/2014/main" id="{3347E453-180B-9A91-6882-C96A491D458A}"/>
              </a:ext>
            </a:extLst>
          </p:cNvPr>
          <p:cNvGrpSpPr/>
          <p:nvPr/>
        </p:nvGrpSpPr>
        <p:grpSpPr>
          <a:xfrm>
            <a:off x="228595" y="2704863"/>
            <a:ext cx="3972373" cy="1284934"/>
            <a:chOff x="228595" y="3152166"/>
            <a:chExt cx="3972373" cy="1284934"/>
          </a:xfrm>
        </p:grpSpPr>
        <p:sp>
          <p:nvSpPr>
            <p:cNvPr id="14" name="Rounded Rectangle 40">
              <a:extLst>
                <a:ext uri="{FF2B5EF4-FFF2-40B4-BE49-F238E27FC236}">
                  <a16:creationId xmlns:a16="http://schemas.microsoft.com/office/drawing/2014/main" id="{ED38EEFD-97F1-79DA-2CA3-0F907017223F}"/>
                </a:ext>
              </a:extLst>
            </p:cNvPr>
            <p:cNvSpPr/>
            <p:nvPr/>
          </p:nvSpPr>
          <p:spPr>
            <a:xfrm>
              <a:off x="228595" y="31819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5" name="Oval 14">
              <a:extLst>
                <a:ext uri="{FF2B5EF4-FFF2-40B4-BE49-F238E27FC236}">
                  <a16:creationId xmlns:a16="http://schemas.microsoft.com/office/drawing/2014/main" id="{B4804EA6-D82F-A012-FCB2-E6569F70ECB1}"/>
                </a:ext>
              </a:extLst>
            </p:cNvPr>
            <p:cNvSpPr/>
            <p:nvPr/>
          </p:nvSpPr>
          <p:spPr>
            <a:xfrm>
              <a:off x="3408105" y="3408224"/>
              <a:ext cx="792863" cy="7928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a:extLst>
                <a:ext uri="{FF2B5EF4-FFF2-40B4-BE49-F238E27FC236}">
                  <a16:creationId xmlns:a16="http://schemas.microsoft.com/office/drawing/2014/main" id="{028A4274-2330-014C-0934-BF6574A66865}"/>
                </a:ext>
              </a:extLst>
            </p:cNvPr>
            <p:cNvSpPr txBox="1"/>
            <p:nvPr/>
          </p:nvSpPr>
          <p:spPr>
            <a:xfrm>
              <a:off x="314603" y="3152166"/>
              <a:ext cx="3416063" cy="307777"/>
            </a:xfrm>
            <a:prstGeom prst="rect">
              <a:avLst/>
            </a:prstGeom>
            <a:noFill/>
          </p:spPr>
          <p:txBody>
            <a:bodyPr wrap="none" rtlCol="0">
              <a:spAutoFit/>
            </a:bodyPr>
            <a:lstStyle/>
            <a:p>
              <a:r>
                <a:rPr lang="en-GB" sz="1400" b="1" dirty="0">
                  <a:latin typeface="+mj-lt"/>
                </a:rPr>
                <a:t>High Speed Weapons (HSW) and Hypersonics </a:t>
              </a:r>
              <a:endParaRPr lang="en-MY" sz="1400" b="1" dirty="0">
                <a:latin typeface="+mj-lt"/>
              </a:endParaRPr>
            </a:p>
          </p:txBody>
        </p:sp>
        <p:sp>
          <p:nvSpPr>
            <p:cNvPr id="17" name="Rectangle 16">
              <a:extLst>
                <a:ext uri="{FF2B5EF4-FFF2-40B4-BE49-F238E27FC236}">
                  <a16:creationId xmlns:a16="http://schemas.microsoft.com/office/drawing/2014/main" id="{BDD93324-805F-5463-3B16-0FFF7C211900}"/>
                </a:ext>
              </a:extLst>
            </p:cNvPr>
            <p:cNvSpPr/>
            <p:nvPr/>
          </p:nvSpPr>
          <p:spPr>
            <a:xfrm>
              <a:off x="313930" y="3377524"/>
              <a:ext cx="2996311" cy="1015663"/>
            </a:xfrm>
            <a:prstGeom prst="rect">
              <a:avLst/>
            </a:prstGeom>
          </p:spPr>
          <p:txBody>
            <a:bodyPr wrap="square">
              <a:spAutoFit/>
            </a:bodyPr>
            <a:lstStyle/>
            <a:p>
              <a:r>
                <a:rPr lang="en-GB" sz="1200" dirty="0"/>
                <a:t>HSW &amp; Hypersonics are of strategic importance to MOD’s international partners and is one of the Next Generation Capability Cooperation pathfinders (NGCC) in the newly established AUKUS agreement.</a:t>
              </a:r>
              <a:endParaRPr lang="en-MY" sz="1200" dirty="0"/>
            </a:p>
          </p:txBody>
        </p:sp>
      </p:grpSp>
      <p:grpSp>
        <p:nvGrpSpPr>
          <p:cNvPr id="18" name="Group 17">
            <a:extLst>
              <a:ext uri="{FF2B5EF4-FFF2-40B4-BE49-F238E27FC236}">
                <a16:creationId xmlns:a16="http://schemas.microsoft.com/office/drawing/2014/main" id="{7A4E1113-04EC-614B-4127-0B770F33259F}"/>
              </a:ext>
            </a:extLst>
          </p:cNvPr>
          <p:cNvGrpSpPr/>
          <p:nvPr/>
        </p:nvGrpSpPr>
        <p:grpSpPr>
          <a:xfrm>
            <a:off x="228595" y="4093093"/>
            <a:ext cx="3972373" cy="1255174"/>
            <a:chOff x="228595" y="4558326"/>
            <a:chExt cx="3972373" cy="1255174"/>
          </a:xfrm>
        </p:grpSpPr>
        <p:sp>
          <p:nvSpPr>
            <p:cNvPr id="19" name="Rounded Rectangle 44">
              <a:extLst>
                <a:ext uri="{FF2B5EF4-FFF2-40B4-BE49-F238E27FC236}">
                  <a16:creationId xmlns:a16="http://schemas.microsoft.com/office/drawing/2014/main" id="{6497C526-A04F-9AFC-932A-BA77B12161DB}"/>
                </a:ext>
              </a:extLst>
            </p:cNvPr>
            <p:cNvSpPr/>
            <p:nvPr/>
          </p:nvSpPr>
          <p:spPr>
            <a:xfrm>
              <a:off x="228595" y="45583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0" name="Oval 19">
              <a:extLst>
                <a:ext uri="{FF2B5EF4-FFF2-40B4-BE49-F238E27FC236}">
                  <a16:creationId xmlns:a16="http://schemas.microsoft.com/office/drawing/2014/main" id="{FEA032A2-3FE6-40B6-0049-7CCCFD65F2BD}"/>
                </a:ext>
              </a:extLst>
            </p:cNvPr>
            <p:cNvSpPr/>
            <p:nvPr/>
          </p:nvSpPr>
          <p:spPr>
            <a:xfrm>
              <a:off x="3408105" y="4784624"/>
              <a:ext cx="792863" cy="792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21" name="TextBox 20">
              <a:extLst>
                <a:ext uri="{FF2B5EF4-FFF2-40B4-BE49-F238E27FC236}">
                  <a16:creationId xmlns:a16="http://schemas.microsoft.com/office/drawing/2014/main" id="{824E72D6-62B8-D5AE-303F-9FD8EE176345}"/>
                </a:ext>
              </a:extLst>
            </p:cNvPr>
            <p:cNvSpPr txBox="1"/>
            <p:nvPr/>
          </p:nvSpPr>
          <p:spPr>
            <a:xfrm>
              <a:off x="313930" y="4575954"/>
              <a:ext cx="2857064" cy="307777"/>
            </a:xfrm>
            <a:prstGeom prst="rect">
              <a:avLst/>
            </a:prstGeom>
            <a:noFill/>
          </p:spPr>
          <p:txBody>
            <a:bodyPr wrap="none" rtlCol="0">
              <a:spAutoFit/>
            </a:bodyPr>
            <a:lstStyle/>
            <a:p>
              <a:r>
                <a:rPr lang="en-GB" sz="1400" b="1" dirty="0">
                  <a:latin typeface="+mj-lt"/>
                </a:rPr>
                <a:t>Weapons Sector Research Framework</a:t>
              </a:r>
              <a:endParaRPr lang="en-MY" sz="1400" b="1" dirty="0">
                <a:latin typeface="+mj-lt"/>
              </a:endParaRPr>
            </a:p>
          </p:txBody>
        </p:sp>
        <p:sp>
          <p:nvSpPr>
            <p:cNvPr id="22" name="Rectangle 21">
              <a:extLst>
                <a:ext uri="{FF2B5EF4-FFF2-40B4-BE49-F238E27FC236}">
                  <a16:creationId xmlns:a16="http://schemas.microsoft.com/office/drawing/2014/main" id="{C977E4D5-B250-F3E4-F262-45D704CC5196}"/>
                </a:ext>
              </a:extLst>
            </p:cNvPr>
            <p:cNvSpPr/>
            <p:nvPr/>
          </p:nvSpPr>
          <p:spPr>
            <a:xfrm>
              <a:off x="313931" y="4797837"/>
              <a:ext cx="3023664" cy="1015663"/>
            </a:xfrm>
            <a:prstGeom prst="rect">
              <a:avLst/>
            </a:prstGeom>
          </p:spPr>
          <p:txBody>
            <a:bodyPr wrap="square">
              <a:spAutoFit/>
            </a:bodyPr>
            <a:lstStyle/>
            <a:p>
              <a:r>
                <a:rPr lang="ms-MY" sz="1200" dirty="0"/>
                <a:t>Frazer-Nash is part of the UK MOD </a:t>
              </a:r>
              <a:r>
                <a:rPr lang="en-GB" sz="1200" b="0" dirty="0"/>
                <a:t>WSRF which allows us to collaborate with UK industry and leverage multi-domain experience of UK suppliers on a range of MOD funded weapons research tasks.</a:t>
              </a:r>
              <a:endParaRPr lang="en-MY" sz="1200" dirty="0"/>
            </a:p>
          </p:txBody>
        </p:sp>
      </p:grpSp>
      <p:grpSp>
        <p:nvGrpSpPr>
          <p:cNvPr id="23" name="Group 22">
            <a:extLst>
              <a:ext uri="{FF2B5EF4-FFF2-40B4-BE49-F238E27FC236}">
                <a16:creationId xmlns:a16="http://schemas.microsoft.com/office/drawing/2014/main" id="{0176872A-F647-1779-28DE-8774AA83B6A5}"/>
              </a:ext>
            </a:extLst>
          </p:cNvPr>
          <p:cNvGrpSpPr/>
          <p:nvPr/>
        </p:nvGrpSpPr>
        <p:grpSpPr>
          <a:xfrm>
            <a:off x="8049066" y="1376153"/>
            <a:ext cx="3972374" cy="1264570"/>
            <a:chOff x="8049066" y="1805526"/>
            <a:chExt cx="3972374" cy="1264570"/>
          </a:xfrm>
        </p:grpSpPr>
        <p:sp>
          <p:nvSpPr>
            <p:cNvPr id="24" name="Rounded Rectangle 34">
              <a:extLst>
                <a:ext uri="{FF2B5EF4-FFF2-40B4-BE49-F238E27FC236}">
                  <a16:creationId xmlns:a16="http://schemas.microsoft.com/office/drawing/2014/main" id="{1ADFC5EF-B992-B759-CEB4-81561BDD59D0}"/>
                </a:ext>
              </a:extLst>
            </p:cNvPr>
            <p:cNvSpPr/>
            <p:nvPr/>
          </p:nvSpPr>
          <p:spPr>
            <a:xfrm>
              <a:off x="8445498" y="18055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5" name="Oval 24">
              <a:extLst>
                <a:ext uri="{FF2B5EF4-FFF2-40B4-BE49-F238E27FC236}">
                  <a16:creationId xmlns:a16="http://schemas.microsoft.com/office/drawing/2014/main" id="{404380D7-41B8-3FEC-899B-96CEB95C664F}"/>
                </a:ext>
              </a:extLst>
            </p:cNvPr>
            <p:cNvSpPr/>
            <p:nvPr/>
          </p:nvSpPr>
          <p:spPr>
            <a:xfrm>
              <a:off x="8049066" y="2019455"/>
              <a:ext cx="792863" cy="79286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TextBox 25">
              <a:extLst>
                <a:ext uri="{FF2B5EF4-FFF2-40B4-BE49-F238E27FC236}">
                  <a16:creationId xmlns:a16="http://schemas.microsoft.com/office/drawing/2014/main" id="{FD77CC5C-DB23-6B12-DA06-456DBD995467}"/>
                </a:ext>
              </a:extLst>
            </p:cNvPr>
            <p:cNvSpPr txBox="1"/>
            <p:nvPr/>
          </p:nvSpPr>
          <p:spPr>
            <a:xfrm>
              <a:off x="9024707" y="1805552"/>
              <a:ext cx="2009717" cy="307777"/>
            </a:xfrm>
            <a:prstGeom prst="rect">
              <a:avLst/>
            </a:prstGeom>
            <a:noFill/>
          </p:spPr>
          <p:txBody>
            <a:bodyPr wrap="none" rtlCol="0">
              <a:spAutoFit/>
            </a:bodyPr>
            <a:lstStyle/>
            <a:p>
              <a:r>
                <a:rPr lang="en-MY" sz="1400" b="1" dirty="0">
                  <a:latin typeface="+mj-lt"/>
                </a:rPr>
                <a:t>Directed Energy Weapons</a:t>
              </a:r>
            </a:p>
          </p:txBody>
        </p:sp>
        <p:sp>
          <p:nvSpPr>
            <p:cNvPr id="27" name="Rectangle 26">
              <a:extLst>
                <a:ext uri="{FF2B5EF4-FFF2-40B4-BE49-F238E27FC236}">
                  <a16:creationId xmlns:a16="http://schemas.microsoft.com/office/drawing/2014/main" id="{7138D6A8-E57F-C932-967F-82DDFF99E17E}"/>
                </a:ext>
              </a:extLst>
            </p:cNvPr>
            <p:cNvSpPr/>
            <p:nvPr/>
          </p:nvSpPr>
          <p:spPr>
            <a:xfrm>
              <a:off x="9036904" y="2054433"/>
              <a:ext cx="2756769" cy="1015663"/>
            </a:xfrm>
            <a:prstGeom prst="rect">
              <a:avLst/>
            </a:prstGeom>
          </p:spPr>
          <p:txBody>
            <a:bodyPr wrap="square">
              <a:spAutoFit/>
            </a:bodyPr>
            <a:lstStyle/>
            <a:p>
              <a:r>
                <a:rPr lang="en-GB" sz="1200" dirty="0"/>
                <a:t>The UK MOD has awarded £72.5m to UK industry consortia for delivery of DEW Capability Demonstrators</a:t>
              </a:r>
              <a:r>
                <a:rPr lang="ms-MY" sz="1200" dirty="0"/>
                <a:t>. Frazer-Nash currently support the Raytheon UK DEW programme.</a:t>
              </a:r>
              <a:endParaRPr lang="en-MY" sz="1200" dirty="0"/>
            </a:p>
          </p:txBody>
        </p:sp>
      </p:grpSp>
      <p:sp>
        <p:nvSpPr>
          <p:cNvPr id="41" name="Title 1">
            <a:extLst>
              <a:ext uri="{FF2B5EF4-FFF2-40B4-BE49-F238E27FC236}">
                <a16:creationId xmlns:a16="http://schemas.microsoft.com/office/drawing/2014/main" id="{D505CA9E-1AA0-CECC-6851-29EE6A16B17F}"/>
              </a:ext>
            </a:extLst>
          </p:cNvPr>
          <p:cNvSpPr>
            <a:spLocks noGrp="1"/>
          </p:cNvSpPr>
          <p:nvPr>
            <p:ph type="title"/>
          </p:nvPr>
        </p:nvSpPr>
        <p:spPr>
          <a:xfrm>
            <a:off x="1065306" y="366240"/>
            <a:ext cx="4725181" cy="422938"/>
          </a:xfrm>
        </p:spPr>
        <p:txBody>
          <a:bodyPr/>
          <a:lstStyle/>
          <a:p>
            <a:r>
              <a:rPr lang="en-MY" dirty="0"/>
              <a:t>Research &amp; Novel Weapons</a:t>
            </a:r>
          </a:p>
        </p:txBody>
      </p:sp>
      <p:grpSp>
        <p:nvGrpSpPr>
          <p:cNvPr id="3" name="Group 2">
            <a:extLst>
              <a:ext uri="{FF2B5EF4-FFF2-40B4-BE49-F238E27FC236}">
                <a16:creationId xmlns:a16="http://schemas.microsoft.com/office/drawing/2014/main" id="{8CB634BA-95E8-913D-7717-E2C4CBF94B80}"/>
              </a:ext>
            </a:extLst>
          </p:cNvPr>
          <p:cNvGrpSpPr/>
          <p:nvPr/>
        </p:nvGrpSpPr>
        <p:grpSpPr>
          <a:xfrm>
            <a:off x="8049066" y="2709945"/>
            <a:ext cx="3972374" cy="1264965"/>
            <a:chOff x="8049066" y="2709945"/>
            <a:chExt cx="3972374" cy="1264965"/>
          </a:xfrm>
        </p:grpSpPr>
        <p:sp>
          <p:nvSpPr>
            <p:cNvPr id="29" name="Rounded Rectangle 50">
              <a:extLst>
                <a:ext uri="{FF2B5EF4-FFF2-40B4-BE49-F238E27FC236}">
                  <a16:creationId xmlns:a16="http://schemas.microsoft.com/office/drawing/2014/main" id="{295C89F4-98CC-913A-F8FD-965133BFAAD4}"/>
                </a:ext>
              </a:extLst>
            </p:cNvPr>
            <p:cNvSpPr/>
            <p:nvPr/>
          </p:nvSpPr>
          <p:spPr>
            <a:xfrm>
              <a:off x="8445498" y="271973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0" name="Oval 29">
              <a:extLst>
                <a:ext uri="{FF2B5EF4-FFF2-40B4-BE49-F238E27FC236}">
                  <a16:creationId xmlns:a16="http://schemas.microsoft.com/office/drawing/2014/main" id="{1217E51C-1291-7D8C-71FD-9970632CFDFF}"/>
                </a:ext>
              </a:extLst>
            </p:cNvPr>
            <p:cNvSpPr/>
            <p:nvPr/>
          </p:nvSpPr>
          <p:spPr>
            <a:xfrm>
              <a:off x="8049066" y="2933665"/>
              <a:ext cx="792863" cy="7928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TextBox 35">
              <a:extLst>
                <a:ext uri="{FF2B5EF4-FFF2-40B4-BE49-F238E27FC236}">
                  <a16:creationId xmlns:a16="http://schemas.microsoft.com/office/drawing/2014/main" id="{38A255A9-F8F0-2544-83C5-931846D9F82E}"/>
                </a:ext>
              </a:extLst>
            </p:cNvPr>
            <p:cNvSpPr txBox="1"/>
            <p:nvPr/>
          </p:nvSpPr>
          <p:spPr>
            <a:xfrm>
              <a:off x="9025787" y="2709945"/>
              <a:ext cx="1761701" cy="307777"/>
            </a:xfrm>
            <a:prstGeom prst="rect">
              <a:avLst/>
            </a:prstGeom>
            <a:noFill/>
          </p:spPr>
          <p:txBody>
            <a:bodyPr wrap="none" rtlCol="0">
              <a:spAutoFit/>
            </a:bodyPr>
            <a:lstStyle/>
            <a:p>
              <a:r>
                <a:rPr lang="en-MY" sz="1400" b="1" dirty="0">
                  <a:latin typeface="+mj-lt"/>
                </a:rPr>
                <a:t>Cost Effective Disposal</a:t>
              </a:r>
            </a:p>
          </p:txBody>
        </p:sp>
        <p:sp>
          <p:nvSpPr>
            <p:cNvPr id="42" name="Rectangle 41">
              <a:extLst>
                <a:ext uri="{FF2B5EF4-FFF2-40B4-BE49-F238E27FC236}">
                  <a16:creationId xmlns:a16="http://schemas.microsoft.com/office/drawing/2014/main" id="{941F7D16-19A7-450F-D72B-8952042E7AB5}"/>
                </a:ext>
              </a:extLst>
            </p:cNvPr>
            <p:cNvSpPr/>
            <p:nvPr/>
          </p:nvSpPr>
          <p:spPr>
            <a:xfrm>
              <a:off x="9025787" y="2930221"/>
              <a:ext cx="2909026" cy="1015663"/>
            </a:xfrm>
            <a:prstGeom prst="rect">
              <a:avLst/>
            </a:prstGeom>
          </p:spPr>
          <p:txBody>
            <a:bodyPr wrap="square">
              <a:spAutoFit/>
            </a:bodyPr>
            <a:lstStyle/>
            <a:p>
              <a:r>
                <a:rPr lang="en-GB" sz="1200" dirty="0"/>
                <a:t>Research into how the UK Government and other NATO nations, can improve weapon disposal practices to help achieve its Net Zero 2050 targets and demonstrate compliance with regulation.</a:t>
              </a:r>
              <a:endParaRPr lang="en-MY" sz="1200" dirty="0"/>
            </a:p>
          </p:txBody>
        </p:sp>
      </p:grpSp>
      <p:grpSp>
        <p:nvGrpSpPr>
          <p:cNvPr id="7" name="Group 6">
            <a:extLst>
              <a:ext uri="{FF2B5EF4-FFF2-40B4-BE49-F238E27FC236}">
                <a16:creationId xmlns:a16="http://schemas.microsoft.com/office/drawing/2014/main" id="{BBC248D7-D133-AF8E-B913-138CB000DFFD}"/>
              </a:ext>
            </a:extLst>
          </p:cNvPr>
          <p:cNvGrpSpPr/>
          <p:nvPr/>
        </p:nvGrpSpPr>
        <p:grpSpPr>
          <a:xfrm>
            <a:off x="313932" y="248712"/>
            <a:ext cx="667141" cy="670083"/>
            <a:chOff x="3439749" y="224993"/>
            <a:chExt cx="831273" cy="831273"/>
          </a:xfrm>
        </p:grpSpPr>
        <p:sp>
          <p:nvSpPr>
            <p:cNvPr id="38" name="Oval 37">
              <a:extLst>
                <a:ext uri="{FF2B5EF4-FFF2-40B4-BE49-F238E27FC236}">
                  <a16:creationId xmlns:a16="http://schemas.microsoft.com/office/drawing/2014/main" id="{0C1B3DF5-0CCB-F1D3-C755-68F2EF029459}"/>
                </a:ext>
              </a:extLst>
            </p:cNvPr>
            <p:cNvSpPr/>
            <p:nvPr/>
          </p:nvSpPr>
          <p:spPr>
            <a:xfrm>
              <a:off x="3475414" y="280862"/>
              <a:ext cx="755927" cy="723185"/>
            </a:xfrm>
            <a:prstGeom prst="ellipse">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2"/>
                </a:solidFill>
              </a:endParaRPr>
            </a:p>
          </p:txBody>
        </p:sp>
        <p:pic>
          <p:nvPicPr>
            <p:cNvPr id="40" name="Graphic 39" descr="Single gear with solid fill">
              <a:extLst>
                <a:ext uri="{FF2B5EF4-FFF2-40B4-BE49-F238E27FC236}">
                  <a16:creationId xmlns:a16="http://schemas.microsoft.com/office/drawing/2014/main" id="{8ABF81DA-C247-2749-55A4-11238CC79D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39749" y="224993"/>
              <a:ext cx="831273" cy="831273"/>
            </a:xfrm>
            <a:prstGeom prst="rect">
              <a:avLst/>
            </a:prstGeom>
          </p:spPr>
        </p:pic>
      </p:grpSp>
      <p:grpSp>
        <p:nvGrpSpPr>
          <p:cNvPr id="4" name="Group 3">
            <a:extLst>
              <a:ext uri="{FF2B5EF4-FFF2-40B4-BE49-F238E27FC236}">
                <a16:creationId xmlns:a16="http://schemas.microsoft.com/office/drawing/2014/main" id="{6AB07BBA-C6F0-EE9D-CFD1-F7EE4E0FDCF8}"/>
              </a:ext>
            </a:extLst>
          </p:cNvPr>
          <p:cNvGrpSpPr/>
          <p:nvPr/>
        </p:nvGrpSpPr>
        <p:grpSpPr>
          <a:xfrm>
            <a:off x="8049066" y="4072372"/>
            <a:ext cx="3972374" cy="1255174"/>
            <a:chOff x="8049066" y="4072372"/>
            <a:chExt cx="3972374" cy="1255174"/>
          </a:xfrm>
        </p:grpSpPr>
        <p:sp>
          <p:nvSpPr>
            <p:cNvPr id="34" name="Rounded Rectangle 61">
              <a:extLst>
                <a:ext uri="{FF2B5EF4-FFF2-40B4-BE49-F238E27FC236}">
                  <a16:creationId xmlns:a16="http://schemas.microsoft.com/office/drawing/2014/main" id="{BA328CB5-6361-08E4-0AE5-EB355C50FC09}"/>
                </a:ext>
              </a:extLst>
            </p:cNvPr>
            <p:cNvSpPr/>
            <p:nvPr/>
          </p:nvSpPr>
          <p:spPr>
            <a:xfrm>
              <a:off x="8445498" y="4072372"/>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5" name="Oval 34">
              <a:extLst>
                <a:ext uri="{FF2B5EF4-FFF2-40B4-BE49-F238E27FC236}">
                  <a16:creationId xmlns:a16="http://schemas.microsoft.com/office/drawing/2014/main" id="{C2DC7A2D-1875-5B6E-B41A-EC4E3DBF725D}"/>
                </a:ext>
              </a:extLst>
            </p:cNvPr>
            <p:cNvSpPr/>
            <p:nvPr/>
          </p:nvSpPr>
          <p:spPr>
            <a:xfrm>
              <a:off x="8049066" y="4286301"/>
              <a:ext cx="792863" cy="792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Rectangle 36">
              <a:extLst>
                <a:ext uri="{FF2B5EF4-FFF2-40B4-BE49-F238E27FC236}">
                  <a16:creationId xmlns:a16="http://schemas.microsoft.com/office/drawing/2014/main" id="{2DC56F34-9808-E0D7-17DE-119473EEBE91}"/>
                </a:ext>
              </a:extLst>
            </p:cNvPr>
            <p:cNvSpPr/>
            <p:nvPr/>
          </p:nvSpPr>
          <p:spPr>
            <a:xfrm>
              <a:off x="9054380" y="4510643"/>
              <a:ext cx="2754609" cy="276999"/>
            </a:xfrm>
            <a:prstGeom prst="rect">
              <a:avLst/>
            </a:prstGeom>
          </p:spPr>
          <p:txBody>
            <a:bodyPr wrap="square">
              <a:spAutoFit/>
            </a:bodyPr>
            <a:lstStyle/>
            <a:p>
              <a:pPr algn="r"/>
              <a:r>
                <a:rPr lang="ms-MY" sz="1200" dirty="0"/>
                <a:t> </a:t>
              </a:r>
              <a:endParaRPr lang="en-MY" sz="1200" dirty="0"/>
            </a:p>
          </p:txBody>
        </p:sp>
        <p:sp>
          <p:nvSpPr>
            <p:cNvPr id="31" name="TextBox 30">
              <a:extLst>
                <a:ext uri="{FF2B5EF4-FFF2-40B4-BE49-F238E27FC236}">
                  <a16:creationId xmlns:a16="http://schemas.microsoft.com/office/drawing/2014/main" id="{88388423-634B-5739-725B-2CA227E73C50}"/>
                </a:ext>
              </a:extLst>
            </p:cNvPr>
            <p:cNvSpPr txBox="1"/>
            <p:nvPr/>
          </p:nvSpPr>
          <p:spPr>
            <a:xfrm>
              <a:off x="8999319" y="4092762"/>
              <a:ext cx="713657" cy="307777"/>
            </a:xfrm>
            <a:prstGeom prst="rect">
              <a:avLst/>
            </a:prstGeom>
            <a:noFill/>
          </p:spPr>
          <p:txBody>
            <a:bodyPr wrap="none" rtlCol="0">
              <a:spAutoFit/>
            </a:bodyPr>
            <a:lstStyle/>
            <a:p>
              <a:r>
                <a:rPr lang="en-MY" sz="1400" b="1" dirty="0">
                  <a:latin typeface="+mj-lt"/>
                </a:rPr>
                <a:t>FNGUN</a:t>
              </a:r>
            </a:p>
          </p:txBody>
        </p:sp>
        <p:sp>
          <p:nvSpPr>
            <p:cNvPr id="32" name="Rectangle 31">
              <a:extLst>
                <a:ext uri="{FF2B5EF4-FFF2-40B4-BE49-F238E27FC236}">
                  <a16:creationId xmlns:a16="http://schemas.microsoft.com/office/drawing/2014/main" id="{601555C2-48FA-A09B-45EC-75270A8CA1E7}"/>
                </a:ext>
              </a:extLst>
            </p:cNvPr>
            <p:cNvSpPr/>
            <p:nvPr/>
          </p:nvSpPr>
          <p:spPr>
            <a:xfrm>
              <a:off x="9024707" y="4292579"/>
              <a:ext cx="2911186" cy="1015663"/>
            </a:xfrm>
            <a:prstGeom prst="rect">
              <a:avLst/>
            </a:prstGeom>
          </p:spPr>
          <p:txBody>
            <a:bodyPr wrap="square">
              <a:spAutoFit/>
            </a:bodyPr>
            <a:lstStyle/>
            <a:p>
              <a:r>
                <a:rPr lang="ms-MY" sz="1200" dirty="0"/>
                <a:t>The FNGUN is an internal ballistics analysis software suite developed and </a:t>
              </a:r>
              <a:r>
                <a:rPr lang="en-GB" sz="1200" dirty="0"/>
                <a:t>supplied </a:t>
              </a:r>
              <a:r>
                <a:rPr lang="ms-MY" sz="1200" dirty="0"/>
                <a:t>by Frazer-Nash </a:t>
              </a:r>
              <a:r>
                <a:rPr lang="en-GB" sz="1200" dirty="0"/>
                <a:t>with tailored on-site training, technical support and a library of typical gun system components and examples.</a:t>
              </a:r>
              <a:endParaRPr lang="en-MY" sz="1200" dirty="0"/>
            </a:p>
          </p:txBody>
        </p:sp>
      </p:grpSp>
      <p:grpSp>
        <p:nvGrpSpPr>
          <p:cNvPr id="2" name="Group 1">
            <a:extLst>
              <a:ext uri="{FF2B5EF4-FFF2-40B4-BE49-F238E27FC236}">
                <a16:creationId xmlns:a16="http://schemas.microsoft.com/office/drawing/2014/main" id="{116B58A3-0CB4-0AFC-F296-2AF4FA1B4FC6}"/>
              </a:ext>
            </a:extLst>
          </p:cNvPr>
          <p:cNvGrpSpPr/>
          <p:nvPr/>
        </p:nvGrpSpPr>
        <p:grpSpPr>
          <a:xfrm>
            <a:off x="4272811" y="1683956"/>
            <a:ext cx="3701851" cy="3711946"/>
            <a:chOff x="4272811" y="1683956"/>
            <a:chExt cx="3701851" cy="3711946"/>
          </a:xfrm>
        </p:grpSpPr>
        <p:pic>
          <p:nvPicPr>
            <p:cNvPr id="3074" name="Picture 2" descr="Preview image for asset">
              <a:extLst>
                <a:ext uri="{FF2B5EF4-FFF2-40B4-BE49-F238E27FC236}">
                  <a16:creationId xmlns:a16="http://schemas.microsoft.com/office/drawing/2014/main" id="{7011C953-5AA4-8965-9AEF-D85A70571C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50" r="17118"/>
            <a:stretch/>
          </p:blipFill>
          <p:spPr bwMode="auto">
            <a:xfrm>
              <a:off x="4272811" y="1683956"/>
              <a:ext cx="3701851" cy="332016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C86E29E-11FF-AB2D-4DB1-F2184DB06506}"/>
                </a:ext>
              </a:extLst>
            </p:cNvPr>
            <p:cNvSpPr txBox="1"/>
            <p:nvPr/>
          </p:nvSpPr>
          <p:spPr>
            <a:xfrm>
              <a:off x="5554055" y="5020195"/>
              <a:ext cx="1186450" cy="215444"/>
            </a:xfrm>
            <a:prstGeom prst="rect">
              <a:avLst/>
            </a:prstGeom>
            <a:noFill/>
          </p:spPr>
          <p:txBody>
            <a:bodyPr wrap="square">
              <a:spAutoFit/>
            </a:bodyPr>
            <a:lstStyle/>
            <a:p>
              <a:pPr algn="ctr"/>
              <a:r>
                <a:rPr lang="en-GB" sz="800" dirty="0">
                  <a:solidFill>
                    <a:schemeClr val="bg2"/>
                  </a:solidFill>
                  <a:latin typeface="Dinot"/>
                </a:rPr>
                <a:t>Crown Copyright</a:t>
              </a:r>
              <a:r>
                <a:rPr lang="en-GB" sz="800" b="0" i="0" dirty="0">
                  <a:solidFill>
                    <a:schemeClr val="bg2"/>
                  </a:solidFill>
                  <a:effectLst/>
                  <a:latin typeface="Dinot"/>
                </a:rPr>
                <a:t>/MOD</a:t>
              </a:r>
              <a:endParaRPr lang="en-GB" sz="800" dirty="0">
                <a:solidFill>
                  <a:schemeClr val="bg2"/>
                </a:solidFill>
              </a:endParaRPr>
            </a:p>
          </p:txBody>
        </p:sp>
        <p:sp>
          <p:nvSpPr>
            <p:cNvPr id="33" name="TextBox 32">
              <a:extLst>
                <a:ext uri="{FF2B5EF4-FFF2-40B4-BE49-F238E27FC236}">
                  <a16:creationId xmlns:a16="http://schemas.microsoft.com/office/drawing/2014/main" id="{3E5340F9-F6A5-8C1B-3057-A713A561EEA3}"/>
                </a:ext>
              </a:extLst>
            </p:cNvPr>
            <p:cNvSpPr txBox="1"/>
            <p:nvPr/>
          </p:nvSpPr>
          <p:spPr>
            <a:xfrm>
              <a:off x="5247681" y="5180458"/>
              <a:ext cx="1810397" cy="215444"/>
            </a:xfrm>
            <a:prstGeom prst="rect">
              <a:avLst/>
            </a:prstGeom>
            <a:noFill/>
          </p:spPr>
          <p:txBody>
            <a:bodyPr wrap="square">
              <a:spAutoFit/>
            </a:bodyPr>
            <a:lstStyle/>
            <a:p>
              <a:r>
                <a:rPr lang="en-GB" sz="800" dirty="0">
                  <a:solidFill>
                    <a:schemeClr val="bg1">
                      <a:lumMod val="75000"/>
                    </a:schemeClr>
                  </a:solidFill>
                </a:rPr>
                <a:t>https://www.defenceimagery.mod.uk/</a:t>
              </a:r>
            </a:p>
          </p:txBody>
        </p:sp>
      </p:grpSp>
    </p:spTree>
    <p:extLst>
      <p:ext uri="{BB962C8B-B14F-4D97-AF65-F5344CB8AC3E}">
        <p14:creationId xmlns:p14="http://schemas.microsoft.com/office/powerpoint/2010/main" val="57436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1+#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1+#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2"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1+#ppt_w/2"/>
                                          </p:val>
                                        </p:tav>
                                        <p:tav tm="100000">
                                          <p:val>
                                            <p:strVal val="#ppt_x"/>
                                          </p:val>
                                        </p:tav>
                                      </p:tavLst>
                                    </p:anim>
                                    <p:anim calcmode="lin" valueType="num">
                                      <p:cBhvr additive="base">
                                        <p:cTn id="4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1A5488C-F5A3-3286-C946-344F76EC4DC7}"/>
              </a:ext>
            </a:extLst>
          </p:cNvPr>
          <p:cNvGrpSpPr/>
          <p:nvPr/>
        </p:nvGrpSpPr>
        <p:grpSpPr>
          <a:xfrm>
            <a:off x="228595" y="1382047"/>
            <a:ext cx="3972373" cy="1257386"/>
            <a:chOff x="228595" y="1803314"/>
            <a:chExt cx="3972373" cy="1257386"/>
          </a:xfrm>
        </p:grpSpPr>
        <p:sp>
          <p:nvSpPr>
            <p:cNvPr id="9" name="Rounded Rectangle 7">
              <a:extLst>
                <a:ext uri="{FF2B5EF4-FFF2-40B4-BE49-F238E27FC236}">
                  <a16:creationId xmlns:a16="http://schemas.microsoft.com/office/drawing/2014/main" id="{DA848586-17F3-6CF3-D82D-7EBE333B1BF8}"/>
                </a:ext>
              </a:extLst>
            </p:cNvPr>
            <p:cNvSpPr/>
            <p:nvPr/>
          </p:nvSpPr>
          <p:spPr>
            <a:xfrm>
              <a:off x="228595" y="18055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0" name="Oval 9">
              <a:extLst>
                <a:ext uri="{FF2B5EF4-FFF2-40B4-BE49-F238E27FC236}">
                  <a16:creationId xmlns:a16="http://schemas.microsoft.com/office/drawing/2014/main" id="{A7C83294-F46E-FCF8-2BBD-78641C4B4BD6}"/>
                </a:ext>
              </a:extLst>
            </p:cNvPr>
            <p:cNvSpPr/>
            <p:nvPr/>
          </p:nvSpPr>
          <p:spPr>
            <a:xfrm>
              <a:off x="3408105" y="2031824"/>
              <a:ext cx="792863" cy="7928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0FBFEB42-F4ED-105C-0144-29D9E5C5B1A1}"/>
                </a:ext>
              </a:extLst>
            </p:cNvPr>
            <p:cNvSpPr txBox="1"/>
            <p:nvPr/>
          </p:nvSpPr>
          <p:spPr>
            <a:xfrm>
              <a:off x="347780" y="1803314"/>
              <a:ext cx="601447" cy="307777"/>
            </a:xfrm>
            <a:prstGeom prst="rect">
              <a:avLst/>
            </a:prstGeom>
            <a:noFill/>
          </p:spPr>
          <p:txBody>
            <a:bodyPr wrap="none" rtlCol="0">
              <a:spAutoFit/>
            </a:bodyPr>
            <a:lstStyle/>
            <a:p>
              <a:r>
                <a:rPr lang="en-MY" sz="1400" b="1" dirty="0">
                  <a:latin typeface="+mj-lt"/>
                </a:rPr>
                <a:t>Space</a:t>
              </a:r>
            </a:p>
          </p:txBody>
        </p:sp>
        <p:sp>
          <p:nvSpPr>
            <p:cNvPr id="12" name="Rectangle 11">
              <a:extLst>
                <a:ext uri="{FF2B5EF4-FFF2-40B4-BE49-F238E27FC236}">
                  <a16:creationId xmlns:a16="http://schemas.microsoft.com/office/drawing/2014/main" id="{26957D5A-BCC8-E3F2-F044-110DB2BB4957}"/>
                </a:ext>
              </a:extLst>
            </p:cNvPr>
            <p:cNvSpPr/>
            <p:nvPr/>
          </p:nvSpPr>
          <p:spPr>
            <a:xfrm>
              <a:off x="341355" y="2019935"/>
              <a:ext cx="3110004" cy="1015663"/>
            </a:xfrm>
            <a:prstGeom prst="rect">
              <a:avLst/>
            </a:prstGeom>
          </p:spPr>
          <p:txBody>
            <a:bodyPr wrap="square">
              <a:spAutoFit/>
            </a:bodyPr>
            <a:lstStyle/>
            <a:p>
              <a:r>
                <a:rPr lang="en-GB" sz="1200" dirty="0"/>
                <a:t>We have provided safety support to Reaction Engines Limited (REL) Hot Heat Exchanger (HTX) and Ground Support Equipment (GSE) test programme. We are developing other opportunities within the </a:t>
              </a:r>
              <a:r>
                <a:rPr lang="en-AU" sz="1200" dirty="0"/>
                <a:t>UK Space Program.</a:t>
              </a:r>
              <a:endParaRPr lang="en-MY" sz="1200" dirty="0"/>
            </a:p>
          </p:txBody>
        </p:sp>
      </p:grpSp>
      <p:grpSp>
        <p:nvGrpSpPr>
          <p:cNvPr id="13" name="Group 12">
            <a:extLst>
              <a:ext uri="{FF2B5EF4-FFF2-40B4-BE49-F238E27FC236}">
                <a16:creationId xmlns:a16="http://schemas.microsoft.com/office/drawing/2014/main" id="{3347E453-180B-9A91-6882-C96A491D458A}"/>
              </a:ext>
            </a:extLst>
          </p:cNvPr>
          <p:cNvGrpSpPr/>
          <p:nvPr/>
        </p:nvGrpSpPr>
        <p:grpSpPr>
          <a:xfrm>
            <a:off x="228595" y="2760504"/>
            <a:ext cx="3972373" cy="1326396"/>
            <a:chOff x="228595" y="3181926"/>
            <a:chExt cx="3972373" cy="1326396"/>
          </a:xfrm>
        </p:grpSpPr>
        <p:sp>
          <p:nvSpPr>
            <p:cNvPr id="14" name="Rounded Rectangle 40">
              <a:extLst>
                <a:ext uri="{FF2B5EF4-FFF2-40B4-BE49-F238E27FC236}">
                  <a16:creationId xmlns:a16="http://schemas.microsoft.com/office/drawing/2014/main" id="{ED38EEFD-97F1-79DA-2CA3-0F907017223F}"/>
                </a:ext>
              </a:extLst>
            </p:cNvPr>
            <p:cNvSpPr/>
            <p:nvPr/>
          </p:nvSpPr>
          <p:spPr>
            <a:xfrm>
              <a:off x="228595" y="31819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5" name="Oval 14">
              <a:extLst>
                <a:ext uri="{FF2B5EF4-FFF2-40B4-BE49-F238E27FC236}">
                  <a16:creationId xmlns:a16="http://schemas.microsoft.com/office/drawing/2014/main" id="{B4804EA6-D82F-A012-FCB2-E6569F70ECB1}"/>
                </a:ext>
              </a:extLst>
            </p:cNvPr>
            <p:cNvSpPr/>
            <p:nvPr/>
          </p:nvSpPr>
          <p:spPr>
            <a:xfrm>
              <a:off x="3408105" y="3408224"/>
              <a:ext cx="792863" cy="7928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a:extLst>
                <a:ext uri="{FF2B5EF4-FFF2-40B4-BE49-F238E27FC236}">
                  <a16:creationId xmlns:a16="http://schemas.microsoft.com/office/drawing/2014/main" id="{028A4274-2330-014C-0934-BF6574A66865}"/>
                </a:ext>
              </a:extLst>
            </p:cNvPr>
            <p:cNvSpPr txBox="1"/>
            <p:nvPr/>
          </p:nvSpPr>
          <p:spPr>
            <a:xfrm>
              <a:off x="347780" y="3249428"/>
              <a:ext cx="3342197" cy="307777"/>
            </a:xfrm>
            <a:prstGeom prst="rect">
              <a:avLst/>
            </a:prstGeom>
            <a:noFill/>
          </p:spPr>
          <p:txBody>
            <a:bodyPr wrap="none" rtlCol="0">
              <a:spAutoFit/>
            </a:bodyPr>
            <a:lstStyle>
              <a:defPPr>
                <a:defRPr lang="en-US"/>
              </a:defPPr>
              <a:lvl1pPr>
                <a:defRPr sz="1400" b="1">
                  <a:latin typeface="+mj-lt"/>
                </a:defRPr>
              </a:lvl1pPr>
            </a:lstStyle>
            <a:p>
              <a:r>
                <a:rPr lang="en-GB" dirty="0"/>
                <a:t>Artificial Intelligence &amp; Autonomous Systems</a:t>
              </a:r>
              <a:endParaRPr lang="en-MY" dirty="0"/>
            </a:p>
          </p:txBody>
        </p:sp>
        <p:sp>
          <p:nvSpPr>
            <p:cNvPr id="17" name="Rectangle 16">
              <a:extLst>
                <a:ext uri="{FF2B5EF4-FFF2-40B4-BE49-F238E27FC236}">
                  <a16:creationId xmlns:a16="http://schemas.microsoft.com/office/drawing/2014/main" id="{BDD93324-805F-5463-3B16-0FFF7C211900}"/>
                </a:ext>
              </a:extLst>
            </p:cNvPr>
            <p:cNvSpPr/>
            <p:nvPr/>
          </p:nvSpPr>
          <p:spPr>
            <a:xfrm>
              <a:off x="341355" y="3492659"/>
              <a:ext cx="2996311" cy="1015663"/>
            </a:xfrm>
            <a:prstGeom prst="rect">
              <a:avLst/>
            </a:prstGeom>
          </p:spPr>
          <p:txBody>
            <a:bodyPr wrap="square">
              <a:spAutoFit/>
            </a:bodyPr>
            <a:lstStyle/>
            <a:p>
              <a:r>
                <a:rPr lang="en-GB" sz="1200" dirty="0"/>
                <a:t>We are developing our capabilities within AI systems assurance and trustworthiness of autonomous systems.  A fast growth area within defence which has wide industrial applications across multiple business sectors.</a:t>
              </a:r>
              <a:endParaRPr lang="en-MY" sz="1200" dirty="0"/>
            </a:p>
          </p:txBody>
        </p:sp>
      </p:grpSp>
      <p:grpSp>
        <p:nvGrpSpPr>
          <p:cNvPr id="18" name="Group 17">
            <a:extLst>
              <a:ext uri="{FF2B5EF4-FFF2-40B4-BE49-F238E27FC236}">
                <a16:creationId xmlns:a16="http://schemas.microsoft.com/office/drawing/2014/main" id="{7A4E1113-04EC-614B-4127-0B770F33259F}"/>
              </a:ext>
            </a:extLst>
          </p:cNvPr>
          <p:cNvGrpSpPr/>
          <p:nvPr/>
        </p:nvGrpSpPr>
        <p:grpSpPr>
          <a:xfrm>
            <a:off x="228595" y="4136903"/>
            <a:ext cx="3972373" cy="1229338"/>
            <a:chOff x="228595" y="4558326"/>
            <a:chExt cx="3972373" cy="1301961"/>
          </a:xfrm>
        </p:grpSpPr>
        <p:sp>
          <p:nvSpPr>
            <p:cNvPr id="19" name="Rounded Rectangle 44">
              <a:extLst>
                <a:ext uri="{FF2B5EF4-FFF2-40B4-BE49-F238E27FC236}">
                  <a16:creationId xmlns:a16="http://schemas.microsoft.com/office/drawing/2014/main" id="{6497C526-A04F-9AFC-932A-BA77B12161DB}"/>
                </a:ext>
              </a:extLst>
            </p:cNvPr>
            <p:cNvSpPr/>
            <p:nvPr/>
          </p:nvSpPr>
          <p:spPr>
            <a:xfrm>
              <a:off x="228595" y="455832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0" name="Oval 19">
              <a:extLst>
                <a:ext uri="{FF2B5EF4-FFF2-40B4-BE49-F238E27FC236}">
                  <a16:creationId xmlns:a16="http://schemas.microsoft.com/office/drawing/2014/main" id="{FEA032A2-3FE6-40B6-0049-7CCCFD65F2BD}"/>
                </a:ext>
              </a:extLst>
            </p:cNvPr>
            <p:cNvSpPr/>
            <p:nvPr/>
          </p:nvSpPr>
          <p:spPr>
            <a:xfrm>
              <a:off x="3408105" y="4784624"/>
              <a:ext cx="792863" cy="792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FontAwesome" pitchFamily="2" charset="0"/>
              </a:endParaRPr>
            </a:p>
          </p:txBody>
        </p:sp>
        <p:sp>
          <p:nvSpPr>
            <p:cNvPr id="21" name="TextBox 20">
              <a:extLst>
                <a:ext uri="{FF2B5EF4-FFF2-40B4-BE49-F238E27FC236}">
                  <a16:creationId xmlns:a16="http://schemas.microsoft.com/office/drawing/2014/main" id="{824E72D6-62B8-D5AE-303F-9FD8EE176345}"/>
                </a:ext>
              </a:extLst>
            </p:cNvPr>
            <p:cNvSpPr txBox="1"/>
            <p:nvPr/>
          </p:nvSpPr>
          <p:spPr>
            <a:xfrm>
              <a:off x="342555" y="4583617"/>
              <a:ext cx="789832" cy="325959"/>
            </a:xfrm>
            <a:prstGeom prst="rect">
              <a:avLst/>
            </a:prstGeom>
            <a:noFill/>
          </p:spPr>
          <p:txBody>
            <a:bodyPr wrap="none" rtlCol="0">
              <a:spAutoFit/>
            </a:bodyPr>
            <a:lstStyle/>
            <a:p>
              <a:r>
                <a:rPr lang="en-MY" sz="1400" b="1" dirty="0">
                  <a:latin typeface="+mj-lt"/>
                </a:rPr>
                <a:t>Robotics</a:t>
              </a:r>
            </a:p>
          </p:txBody>
        </p:sp>
        <p:sp>
          <p:nvSpPr>
            <p:cNvPr id="22" name="Rectangle 21">
              <a:extLst>
                <a:ext uri="{FF2B5EF4-FFF2-40B4-BE49-F238E27FC236}">
                  <a16:creationId xmlns:a16="http://schemas.microsoft.com/office/drawing/2014/main" id="{C977E4D5-B250-F3E4-F262-45D704CC5196}"/>
                </a:ext>
              </a:extLst>
            </p:cNvPr>
            <p:cNvSpPr/>
            <p:nvPr/>
          </p:nvSpPr>
          <p:spPr>
            <a:xfrm>
              <a:off x="351029" y="4784624"/>
              <a:ext cx="3057076" cy="1075663"/>
            </a:xfrm>
            <a:prstGeom prst="rect">
              <a:avLst/>
            </a:prstGeom>
          </p:spPr>
          <p:txBody>
            <a:bodyPr wrap="square">
              <a:spAutoFit/>
            </a:bodyPr>
            <a:lstStyle/>
            <a:p>
              <a:r>
                <a:rPr lang="en-GB" sz="1200" dirty="0"/>
                <a:t>We have experience of robotic platforms for nuclear decommissioning, bomb disposal and logistics re-supply. We are currently seeking opportunities within the Space sector and the application of drone technology.</a:t>
              </a:r>
              <a:endParaRPr lang="en-MY" sz="1200" dirty="0"/>
            </a:p>
          </p:txBody>
        </p:sp>
      </p:grpSp>
      <p:grpSp>
        <p:nvGrpSpPr>
          <p:cNvPr id="3" name="Group 2">
            <a:extLst>
              <a:ext uri="{FF2B5EF4-FFF2-40B4-BE49-F238E27FC236}">
                <a16:creationId xmlns:a16="http://schemas.microsoft.com/office/drawing/2014/main" id="{B4536BC6-8EBE-DBA8-B695-AB44A8D2779E}"/>
              </a:ext>
            </a:extLst>
          </p:cNvPr>
          <p:cNvGrpSpPr/>
          <p:nvPr/>
        </p:nvGrpSpPr>
        <p:grpSpPr>
          <a:xfrm>
            <a:off x="8049066" y="1384104"/>
            <a:ext cx="3972374" cy="1272360"/>
            <a:chOff x="8049066" y="1384104"/>
            <a:chExt cx="3972374" cy="1272360"/>
          </a:xfrm>
        </p:grpSpPr>
        <p:sp>
          <p:nvSpPr>
            <p:cNvPr id="24" name="Rounded Rectangle 34">
              <a:extLst>
                <a:ext uri="{FF2B5EF4-FFF2-40B4-BE49-F238E27FC236}">
                  <a16:creationId xmlns:a16="http://schemas.microsoft.com/office/drawing/2014/main" id="{1ADFC5EF-B992-B759-CEB4-81561BDD59D0}"/>
                </a:ext>
              </a:extLst>
            </p:cNvPr>
            <p:cNvSpPr/>
            <p:nvPr/>
          </p:nvSpPr>
          <p:spPr>
            <a:xfrm>
              <a:off x="8445498" y="1384104"/>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5" name="Oval 24">
              <a:extLst>
                <a:ext uri="{FF2B5EF4-FFF2-40B4-BE49-F238E27FC236}">
                  <a16:creationId xmlns:a16="http://schemas.microsoft.com/office/drawing/2014/main" id="{404380D7-41B8-3FEC-899B-96CEB95C664F}"/>
                </a:ext>
              </a:extLst>
            </p:cNvPr>
            <p:cNvSpPr/>
            <p:nvPr/>
          </p:nvSpPr>
          <p:spPr>
            <a:xfrm>
              <a:off x="8049066" y="1598033"/>
              <a:ext cx="792863" cy="79286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TextBox 25">
              <a:extLst>
                <a:ext uri="{FF2B5EF4-FFF2-40B4-BE49-F238E27FC236}">
                  <a16:creationId xmlns:a16="http://schemas.microsoft.com/office/drawing/2014/main" id="{FD77CC5C-DB23-6B12-DA06-456DBD995467}"/>
                </a:ext>
              </a:extLst>
            </p:cNvPr>
            <p:cNvSpPr txBox="1"/>
            <p:nvPr/>
          </p:nvSpPr>
          <p:spPr>
            <a:xfrm>
              <a:off x="8915384" y="1389450"/>
              <a:ext cx="2072620" cy="307777"/>
            </a:xfrm>
            <a:prstGeom prst="rect">
              <a:avLst/>
            </a:prstGeom>
            <a:noFill/>
          </p:spPr>
          <p:txBody>
            <a:bodyPr wrap="none" rtlCol="0">
              <a:spAutoFit/>
            </a:bodyPr>
            <a:lstStyle/>
            <a:p>
              <a:pPr algn="r"/>
              <a:r>
                <a:rPr lang="en-GB" sz="1400" b="1" dirty="0">
                  <a:latin typeface="+mj-lt"/>
                </a:rPr>
                <a:t>Testing Novel Technologies</a:t>
              </a:r>
              <a:endParaRPr lang="en-MY" sz="1400" b="1" dirty="0">
                <a:latin typeface="+mj-lt"/>
              </a:endParaRPr>
            </a:p>
          </p:txBody>
        </p:sp>
        <p:sp>
          <p:nvSpPr>
            <p:cNvPr id="27" name="Rectangle 26">
              <a:extLst>
                <a:ext uri="{FF2B5EF4-FFF2-40B4-BE49-F238E27FC236}">
                  <a16:creationId xmlns:a16="http://schemas.microsoft.com/office/drawing/2014/main" id="{7138D6A8-E57F-C932-967F-82DDFF99E17E}"/>
                </a:ext>
              </a:extLst>
            </p:cNvPr>
            <p:cNvSpPr/>
            <p:nvPr/>
          </p:nvSpPr>
          <p:spPr>
            <a:xfrm>
              <a:off x="8957667" y="1640801"/>
              <a:ext cx="2845531" cy="1015663"/>
            </a:xfrm>
            <a:prstGeom prst="rect">
              <a:avLst/>
            </a:prstGeom>
          </p:spPr>
          <p:txBody>
            <a:bodyPr wrap="square">
              <a:spAutoFit/>
            </a:bodyPr>
            <a:lstStyle/>
            <a:p>
              <a:r>
                <a:rPr lang="en-GB" sz="1200" dirty="0"/>
                <a:t>Frazer-Nash lead the Future Labs research work package to investigate the physical assets and infrastructure required for the successful testing of directed energy and hypersonic systems. </a:t>
              </a:r>
              <a:endParaRPr lang="en-MY" sz="1200" dirty="0"/>
            </a:p>
          </p:txBody>
        </p:sp>
      </p:grpSp>
      <p:grpSp>
        <p:nvGrpSpPr>
          <p:cNvPr id="4" name="Group 3">
            <a:extLst>
              <a:ext uri="{FF2B5EF4-FFF2-40B4-BE49-F238E27FC236}">
                <a16:creationId xmlns:a16="http://schemas.microsoft.com/office/drawing/2014/main" id="{8E359CE0-7F12-8089-E098-58D27C4BD697}"/>
              </a:ext>
            </a:extLst>
          </p:cNvPr>
          <p:cNvGrpSpPr/>
          <p:nvPr/>
        </p:nvGrpSpPr>
        <p:grpSpPr>
          <a:xfrm>
            <a:off x="8049066" y="4089376"/>
            <a:ext cx="3972374" cy="1255174"/>
            <a:chOff x="8049066" y="4089376"/>
            <a:chExt cx="3972374" cy="1255174"/>
          </a:xfrm>
        </p:grpSpPr>
        <p:sp>
          <p:nvSpPr>
            <p:cNvPr id="34" name="Rounded Rectangle 61">
              <a:extLst>
                <a:ext uri="{FF2B5EF4-FFF2-40B4-BE49-F238E27FC236}">
                  <a16:creationId xmlns:a16="http://schemas.microsoft.com/office/drawing/2014/main" id="{BA328CB5-6361-08E4-0AE5-EB355C50FC09}"/>
                </a:ext>
              </a:extLst>
            </p:cNvPr>
            <p:cNvSpPr/>
            <p:nvPr/>
          </p:nvSpPr>
          <p:spPr>
            <a:xfrm>
              <a:off x="8445498" y="4089376"/>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2" name="Rectangle 31">
              <a:extLst>
                <a:ext uri="{FF2B5EF4-FFF2-40B4-BE49-F238E27FC236}">
                  <a16:creationId xmlns:a16="http://schemas.microsoft.com/office/drawing/2014/main" id="{601555C2-48FA-A09B-45EC-75270A8CA1E7}"/>
                </a:ext>
              </a:extLst>
            </p:cNvPr>
            <p:cNvSpPr/>
            <p:nvPr/>
          </p:nvSpPr>
          <p:spPr>
            <a:xfrm>
              <a:off x="8950331" y="4293047"/>
              <a:ext cx="2845531" cy="1015663"/>
            </a:xfrm>
            <a:prstGeom prst="rect">
              <a:avLst/>
            </a:prstGeom>
          </p:spPr>
          <p:txBody>
            <a:bodyPr wrap="square">
              <a:spAutoFit/>
            </a:bodyPr>
            <a:lstStyle/>
            <a:p>
              <a:r>
                <a:rPr lang="en-GB" sz="1200" dirty="0"/>
                <a:t>We have a highly qualified team of Safety Lead Auditors (ISO 9001:2008) performing Independent Safety Auditor (ISA) and Contractor Safety Auditor (CSA) roles for a wide range of clients.</a:t>
              </a:r>
              <a:endParaRPr lang="en-MY" sz="1200" dirty="0"/>
            </a:p>
          </p:txBody>
        </p:sp>
        <p:sp>
          <p:nvSpPr>
            <p:cNvPr id="31" name="TextBox 30">
              <a:extLst>
                <a:ext uri="{FF2B5EF4-FFF2-40B4-BE49-F238E27FC236}">
                  <a16:creationId xmlns:a16="http://schemas.microsoft.com/office/drawing/2014/main" id="{88388423-634B-5739-725B-2CA227E73C50}"/>
                </a:ext>
              </a:extLst>
            </p:cNvPr>
            <p:cNvSpPr txBox="1"/>
            <p:nvPr/>
          </p:nvSpPr>
          <p:spPr>
            <a:xfrm>
              <a:off x="8932705" y="4092790"/>
              <a:ext cx="1832105" cy="307777"/>
            </a:xfrm>
            <a:prstGeom prst="rect">
              <a:avLst/>
            </a:prstGeom>
            <a:noFill/>
          </p:spPr>
          <p:txBody>
            <a:bodyPr wrap="none" rtlCol="0">
              <a:spAutoFit/>
            </a:bodyPr>
            <a:lstStyle/>
            <a:p>
              <a:pPr algn="r"/>
              <a:r>
                <a:rPr lang="en-MY" sz="1400" b="1" dirty="0">
                  <a:latin typeface="+mj-lt"/>
                </a:rPr>
                <a:t>Qualified Lead Auditors</a:t>
              </a:r>
            </a:p>
          </p:txBody>
        </p:sp>
        <p:sp>
          <p:nvSpPr>
            <p:cNvPr id="35" name="Oval 34">
              <a:extLst>
                <a:ext uri="{FF2B5EF4-FFF2-40B4-BE49-F238E27FC236}">
                  <a16:creationId xmlns:a16="http://schemas.microsoft.com/office/drawing/2014/main" id="{C2DC7A2D-1875-5B6E-B41A-EC4E3DBF725D}"/>
                </a:ext>
              </a:extLst>
            </p:cNvPr>
            <p:cNvSpPr/>
            <p:nvPr/>
          </p:nvSpPr>
          <p:spPr>
            <a:xfrm>
              <a:off x="8049066" y="4303305"/>
              <a:ext cx="792863" cy="7928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Rectangle 36">
              <a:extLst>
                <a:ext uri="{FF2B5EF4-FFF2-40B4-BE49-F238E27FC236}">
                  <a16:creationId xmlns:a16="http://schemas.microsoft.com/office/drawing/2014/main" id="{2DC56F34-9808-E0D7-17DE-119473EEBE91}"/>
                </a:ext>
              </a:extLst>
            </p:cNvPr>
            <p:cNvSpPr/>
            <p:nvPr/>
          </p:nvSpPr>
          <p:spPr>
            <a:xfrm>
              <a:off x="9054380" y="4527647"/>
              <a:ext cx="2754609" cy="276999"/>
            </a:xfrm>
            <a:prstGeom prst="rect">
              <a:avLst/>
            </a:prstGeom>
          </p:spPr>
          <p:txBody>
            <a:bodyPr wrap="square">
              <a:spAutoFit/>
            </a:bodyPr>
            <a:lstStyle/>
            <a:p>
              <a:pPr algn="r"/>
              <a:r>
                <a:rPr lang="ms-MY" sz="1200" dirty="0"/>
                <a:t> </a:t>
              </a:r>
              <a:endParaRPr lang="en-MY" sz="1200" dirty="0"/>
            </a:p>
          </p:txBody>
        </p:sp>
      </p:grpSp>
      <p:sp>
        <p:nvSpPr>
          <p:cNvPr id="41" name="Title 1">
            <a:extLst>
              <a:ext uri="{FF2B5EF4-FFF2-40B4-BE49-F238E27FC236}">
                <a16:creationId xmlns:a16="http://schemas.microsoft.com/office/drawing/2014/main" id="{D505CA9E-1AA0-CECC-6851-29EE6A16B17F}"/>
              </a:ext>
            </a:extLst>
          </p:cNvPr>
          <p:cNvSpPr>
            <a:spLocks noGrp="1"/>
          </p:cNvSpPr>
          <p:nvPr>
            <p:ph type="title"/>
          </p:nvPr>
        </p:nvSpPr>
        <p:spPr>
          <a:xfrm>
            <a:off x="1033587" y="374671"/>
            <a:ext cx="4749035" cy="422938"/>
          </a:xfrm>
        </p:spPr>
        <p:txBody>
          <a:bodyPr/>
          <a:lstStyle/>
          <a:p>
            <a:r>
              <a:rPr lang="en-MY" dirty="0"/>
              <a:t>Transferable Safety Skills</a:t>
            </a:r>
          </a:p>
        </p:txBody>
      </p:sp>
      <p:grpSp>
        <p:nvGrpSpPr>
          <p:cNvPr id="23" name="Group 22">
            <a:extLst>
              <a:ext uri="{FF2B5EF4-FFF2-40B4-BE49-F238E27FC236}">
                <a16:creationId xmlns:a16="http://schemas.microsoft.com/office/drawing/2014/main" id="{E501D52E-0E3F-4492-3DB6-FF55CC9E1968}"/>
              </a:ext>
            </a:extLst>
          </p:cNvPr>
          <p:cNvGrpSpPr/>
          <p:nvPr/>
        </p:nvGrpSpPr>
        <p:grpSpPr>
          <a:xfrm>
            <a:off x="8085081" y="2719554"/>
            <a:ext cx="3936359" cy="1272360"/>
            <a:chOff x="8085081" y="2719554"/>
            <a:chExt cx="3936359" cy="1272360"/>
          </a:xfrm>
        </p:grpSpPr>
        <p:sp>
          <p:nvSpPr>
            <p:cNvPr id="29" name="Rounded Rectangle 50">
              <a:extLst>
                <a:ext uri="{FF2B5EF4-FFF2-40B4-BE49-F238E27FC236}">
                  <a16:creationId xmlns:a16="http://schemas.microsoft.com/office/drawing/2014/main" id="{295C89F4-98CC-913A-F8FD-965133BFAAD4}"/>
                </a:ext>
              </a:extLst>
            </p:cNvPr>
            <p:cNvSpPr/>
            <p:nvPr/>
          </p:nvSpPr>
          <p:spPr>
            <a:xfrm>
              <a:off x="8445498" y="2736740"/>
              <a:ext cx="3575942" cy="1255174"/>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0" name="Oval 29">
              <a:extLst>
                <a:ext uri="{FF2B5EF4-FFF2-40B4-BE49-F238E27FC236}">
                  <a16:creationId xmlns:a16="http://schemas.microsoft.com/office/drawing/2014/main" id="{1217E51C-1291-7D8C-71FD-9970632CFDFF}"/>
                </a:ext>
              </a:extLst>
            </p:cNvPr>
            <p:cNvSpPr/>
            <p:nvPr/>
          </p:nvSpPr>
          <p:spPr>
            <a:xfrm>
              <a:off x="8085081" y="2994435"/>
              <a:ext cx="792863" cy="7928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TextBox 35">
              <a:extLst>
                <a:ext uri="{FF2B5EF4-FFF2-40B4-BE49-F238E27FC236}">
                  <a16:creationId xmlns:a16="http://schemas.microsoft.com/office/drawing/2014/main" id="{38A255A9-F8F0-2544-83C5-931846D9F82E}"/>
                </a:ext>
              </a:extLst>
            </p:cNvPr>
            <p:cNvSpPr txBox="1"/>
            <p:nvPr/>
          </p:nvSpPr>
          <p:spPr>
            <a:xfrm>
              <a:off x="8887820" y="2719554"/>
              <a:ext cx="2930098" cy="307777"/>
            </a:xfrm>
            <a:prstGeom prst="rect">
              <a:avLst/>
            </a:prstGeom>
            <a:noFill/>
          </p:spPr>
          <p:txBody>
            <a:bodyPr wrap="none" rtlCol="0">
              <a:spAutoFit/>
            </a:bodyPr>
            <a:lstStyle/>
            <a:p>
              <a:pPr algn="r"/>
              <a:r>
                <a:rPr lang="en-MY" sz="1400" b="1" dirty="0">
                  <a:latin typeface="+mj-lt"/>
                </a:rPr>
                <a:t>Synthetic Environments &amp; Digital Twins</a:t>
              </a:r>
            </a:p>
          </p:txBody>
        </p:sp>
        <p:sp>
          <p:nvSpPr>
            <p:cNvPr id="42" name="Rectangle 41">
              <a:extLst>
                <a:ext uri="{FF2B5EF4-FFF2-40B4-BE49-F238E27FC236}">
                  <a16:creationId xmlns:a16="http://schemas.microsoft.com/office/drawing/2014/main" id="{941F7D16-19A7-450F-D72B-8952042E7AB5}"/>
                </a:ext>
              </a:extLst>
            </p:cNvPr>
            <p:cNvSpPr/>
            <p:nvPr/>
          </p:nvSpPr>
          <p:spPr>
            <a:xfrm>
              <a:off x="8909875" y="2940411"/>
              <a:ext cx="2885987" cy="1015663"/>
            </a:xfrm>
            <a:prstGeom prst="rect">
              <a:avLst/>
            </a:prstGeom>
          </p:spPr>
          <p:txBody>
            <a:bodyPr wrap="square">
              <a:spAutoFit/>
            </a:bodyPr>
            <a:lstStyle/>
            <a:p>
              <a:r>
                <a:rPr lang="en-GB" sz="1200" dirty="0"/>
                <a:t>Investigating the use of Synthetic Environments &amp; Digital Twins for Test &amp; Evaluation within the Weapons Qualification Improvement Programme (WQIP) to reduce reliance on live trials.</a:t>
              </a:r>
              <a:endParaRPr lang="en-MY" sz="1200" dirty="0"/>
            </a:p>
          </p:txBody>
        </p:sp>
      </p:grpSp>
      <p:grpSp>
        <p:nvGrpSpPr>
          <p:cNvPr id="5" name="Group 4">
            <a:extLst>
              <a:ext uri="{FF2B5EF4-FFF2-40B4-BE49-F238E27FC236}">
                <a16:creationId xmlns:a16="http://schemas.microsoft.com/office/drawing/2014/main" id="{D14C745A-12EB-D40B-74B4-B8936357D275}"/>
              </a:ext>
            </a:extLst>
          </p:cNvPr>
          <p:cNvGrpSpPr/>
          <p:nvPr/>
        </p:nvGrpSpPr>
        <p:grpSpPr>
          <a:xfrm>
            <a:off x="313932" y="248712"/>
            <a:ext cx="667141" cy="670083"/>
            <a:chOff x="3439749" y="224993"/>
            <a:chExt cx="831273" cy="831273"/>
          </a:xfrm>
        </p:grpSpPr>
        <p:sp>
          <p:nvSpPr>
            <p:cNvPr id="7" name="Oval 6">
              <a:extLst>
                <a:ext uri="{FF2B5EF4-FFF2-40B4-BE49-F238E27FC236}">
                  <a16:creationId xmlns:a16="http://schemas.microsoft.com/office/drawing/2014/main" id="{A4CFFFC6-3ED9-0DB4-2107-EAACCE075CE3}"/>
                </a:ext>
              </a:extLst>
            </p:cNvPr>
            <p:cNvSpPr/>
            <p:nvPr/>
          </p:nvSpPr>
          <p:spPr>
            <a:xfrm>
              <a:off x="3475414" y="280862"/>
              <a:ext cx="755927" cy="723185"/>
            </a:xfrm>
            <a:prstGeom prst="ellipse">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2"/>
                </a:solidFill>
              </a:endParaRPr>
            </a:p>
          </p:txBody>
        </p:sp>
        <p:pic>
          <p:nvPicPr>
            <p:cNvPr id="38" name="Graphic 37" descr="Single gear with solid fill">
              <a:extLst>
                <a:ext uri="{FF2B5EF4-FFF2-40B4-BE49-F238E27FC236}">
                  <a16:creationId xmlns:a16="http://schemas.microsoft.com/office/drawing/2014/main" id="{9660D7ED-446E-AF99-FD62-27E2C4A057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39749" y="224993"/>
              <a:ext cx="831273" cy="831273"/>
            </a:xfrm>
            <a:prstGeom prst="rect">
              <a:avLst/>
            </a:prstGeom>
          </p:spPr>
        </p:pic>
      </p:grpSp>
      <p:grpSp>
        <p:nvGrpSpPr>
          <p:cNvPr id="2" name="Group 1">
            <a:extLst>
              <a:ext uri="{FF2B5EF4-FFF2-40B4-BE49-F238E27FC236}">
                <a16:creationId xmlns:a16="http://schemas.microsoft.com/office/drawing/2014/main" id="{D1EA1955-E04C-8D35-77B7-5E482514D529}"/>
              </a:ext>
            </a:extLst>
          </p:cNvPr>
          <p:cNvGrpSpPr/>
          <p:nvPr/>
        </p:nvGrpSpPr>
        <p:grpSpPr>
          <a:xfrm>
            <a:off x="4288073" y="1650696"/>
            <a:ext cx="3639464" cy="3840645"/>
            <a:chOff x="4288073" y="1650696"/>
            <a:chExt cx="3639464" cy="3840645"/>
          </a:xfrm>
        </p:grpSpPr>
        <p:pic>
          <p:nvPicPr>
            <p:cNvPr id="6" name="Picture 5">
              <a:extLst>
                <a:ext uri="{FF2B5EF4-FFF2-40B4-BE49-F238E27FC236}">
                  <a16:creationId xmlns:a16="http://schemas.microsoft.com/office/drawing/2014/main" id="{EBD2B4C1-B351-FDD3-EF76-6AC6AB1E7063}"/>
                </a:ext>
              </a:extLst>
            </p:cNvPr>
            <p:cNvPicPr>
              <a:picLocks noChangeAspect="1"/>
            </p:cNvPicPr>
            <p:nvPr/>
          </p:nvPicPr>
          <p:blipFill>
            <a:blip r:embed="rId4"/>
            <a:stretch>
              <a:fillRect/>
            </a:stretch>
          </p:blipFill>
          <p:spPr>
            <a:xfrm>
              <a:off x="4288073" y="1650696"/>
              <a:ext cx="3639464" cy="3465073"/>
            </a:xfrm>
            <a:prstGeom prst="rect">
              <a:avLst/>
            </a:prstGeom>
          </p:spPr>
        </p:pic>
        <p:sp>
          <p:nvSpPr>
            <p:cNvPr id="40" name="TextBox 39">
              <a:extLst>
                <a:ext uri="{FF2B5EF4-FFF2-40B4-BE49-F238E27FC236}">
                  <a16:creationId xmlns:a16="http://schemas.microsoft.com/office/drawing/2014/main" id="{0E281996-BCC8-9E09-9633-F647B6954237}"/>
                </a:ext>
              </a:extLst>
            </p:cNvPr>
            <p:cNvSpPr txBox="1"/>
            <p:nvPr/>
          </p:nvSpPr>
          <p:spPr>
            <a:xfrm>
              <a:off x="4288073" y="5152787"/>
              <a:ext cx="3615602" cy="338554"/>
            </a:xfrm>
            <a:prstGeom prst="rect">
              <a:avLst/>
            </a:prstGeom>
            <a:noFill/>
          </p:spPr>
          <p:txBody>
            <a:bodyPr wrap="square">
              <a:spAutoFit/>
            </a:bodyPr>
            <a:lstStyle/>
            <a:p>
              <a:pPr algn="ctr"/>
              <a:r>
                <a:rPr lang="en-GB" sz="800" dirty="0">
                  <a:solidFill>
                    <a:schemeClr val="bg2"/>
                  </a:solidFill>
                </a:rPr>
                <a:t>https://www.fnc.co.uk/what-we-do/your-industry/defence/weapons-ordnance-munitions-and-explosives/weapon-simulation-and-modelling/</a:t>
              </a:r>
            </a:p>
          </p:txBody>
        </p:sp>
      </p:grpSp>
    </p:spTree>
    <p:extLst>
      <p:ext uri="{BB962C8B-B14F-4D97-AF65-F5344CB8AC3E}">
        <p14:creationId xmlns:p14="http://schemas.microsoft.com/office/powerpoint/2010/main" val="81737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1+#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1+#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2"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1+#ppt_w/2"/>
                                          </p:val>
                                        </p:tav>
                                        <p:tav tm="100000">
                                          <p:val>
                                            <p:strVal val="#ppt_x"/>
                                          </p:val>
                                        </p:tav>
                                      </p:tavLst>
                                    </p:anim>
                                    <p:anim calcmode="lin" valueType="num">
                                      <p:cBhvr additive="base">
                                        <p:cTn id="4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26">
            <a:extLst>
              <a:ext uri="{FF2B5EF4-FFF2-40B4-BE49-F238E27FC236}">
                <a16:creationId xmlns:a16="http://schemas.microsoft.com/office/drawing/2014/main" id="{041783B2-BAD1-EDAA-8A7C-E81ED307F41E}"/>
              </a:ext>
            </a:extLst>
          </p:cNvPr>
          <p:cNvSpPr/>
          <p:nvPr/>
        </p:nvSpPr>
        <p:spPr>
          <a:xfrm>
            <a:off x="8349363" y="2225354"/>
            <a:ext cx="3575942" cy="1706030"/>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9" name="Oval 38">
            <a:extLst>
              <a:ext uri="{FF2B5EF4-FFF2-40B4-BE49-F238E27FC236}">
                <a16:creationId xmlns:a16="http://schemas.microsoft.com/office/drawing/2014/main" id="{32A82690-AD50-2E20-26AD-D1431A5BE89A}"/>
              </a:ext>
            </a:extLst>
          </p:cNvPr>
          <p:cNvSpPr/>
          <p:nvPr/>
        </p:nvSpPr>
        <p:spPr>
          <a:xfrm>
            <a:off x="7949762" y="2669368"/>
            <a:ext cx="792863" cy="792863"/>
          </a:xfrm>
          <a:prstGeom prst="ellipse">
            <a:avLst/>
          </a:prstGeom>
          <a:solidFill>
            <a:srgbClr val="007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TextBox 39">
            <a:extLst>
              <a:ext uri="{FF2B5EF4-FFF2-40B4-BE49-F238E27FC236}">
                <a16:creationId xmlns:a16="http://schemas.microsoft.com/office/drawing/2014/main" id="{7AC042B5-0A65-9D5B-5FC5-60C988FF86BC}"/>
              </a:ext>
            </a:extLst>
          </p:cNvPr>
          <p:cNvSpPr txBox="1"/>
          <p:nvPr/>
        </p:nvSpPr>
        <p:spPr>
          <a:xfrm>
            <a:off x="8828623" y="2377202"/>
            <a:ext cx="1970348" cy="307777"/>
          </a:xfrm>
          <a:prstGeom prst="rect">
            <a:avLst/>
          </a:prstGeom>
          <a:noFill/>
        </p:spPr>
        <p:txBody>
          <a:bodyPr wrap="none" rtlCol="0">
            <a:spAutoFit/>
          </a:bodyPr>
          <a:lstStyle/>
          <a:p>
            <a:r>
              <a:rPr lang="en-MY" sz="1400" b="1" dirty="0">
                <a:latin typeface="+mj-lt"/>
              </a:rPr>
              <a:t>Environmental Assurance</a:t>
            </a:r>
          </a:p>
        </p:txBody>
      </p:sp>
      <p:sp>
        <p:nvSpPr>
          <p:cNvPr id="41" name="Rectangle 40">
            <a:extLst>
              <a:ext uri="{FF2B5EF4-FFF2-40B4-BE49-F238E27FC236}">
                <a16:creationId xmlns:a16="http://schemas.microsoft.com/office/drawing/2014/main" id="{F112A767-FFCF-1233-E2C0-FB71CFCBAA32}"/>
              </a:ext>
            </a:extLst>
          </p:cNvPr>
          <p:cNvSpPr/>
          <p:nvPr/>
        </p:nvSpPr>
        <p:spPr>
          <a:xfrm>
            <a:off x="8828623" y="2671271"/>
            <a:ext cx="2973349" cy="1015663"/>
          </a:xfrm>
          <a:prstGeom prst="rect">
            <a:avLst/>
          </a:prstGeom>
        </p:spPr>
        <p:txBody>
          <a:bodyPr wrap="square">
            <a:spAutoFit/>
          </a:bodyPr>
          <a:lstStyle/>
          <a:p>
            <a:r>
              <a:rPr lang="en-MY" sz="1200" dirty="0"/>
              <a:t>Safety risk assessment and assurance is often undertaken alongside Environmental assurance. Frazer-Nash also has a dedicated Environmental Management team. Further information can be provided upon request.</a:t>
            </a:r>
          </a:p>
        </p:txBody>
      </p:sp>
      <p:grpSp>
        <p:nvGrpSpPr>
          <p:cNvPr id="51" name="Group 50">
            <a:extLst>
              <a:ext uri="{FF2B5EF4-FFF2-40B4-BE49-F238E27FC236}">
                <a16:creationId xmlns:a16="http://schemas.microsoft.com/office/drawing/2014/main" id="{EA1A39D7-51B8-0383-E614-D3F0E433D13F}"/>
              </a:ext>
            </a:extLst>
          </p:cNvPr>
          <p:cNvGrpSpPr/>
          <p:nvPr/>
        </p:nvGrpSpPr>
        <p:grpSpPr>
          <a:xfrm>
            <a:off x="7098103" y="689619"/>
            <a:ext cx="4008433" cy="1441553"/>
            <a:chOff x="7043106" y="1139997"/>
            <a:chExt cx="4008433" cy="1441553"/>
          </a:xfrm>
        </p:grpSpPr>
        <p:sp>
          <p:nvSpPr>
            <p:cNvPr id="43" name="Rounded Rectangle 32">
              <a:extLst>
                <a:ext uri="{FF2B5EF4-FFF2-40B4-BE49-F238E27FC236}">
                  <a16:creationId xmlns:a16="http://schemas.microsoft.com/office/drawing/2014/main" id="{717336FE-2906-FF92-B9CD-CED76327DA94}"/>
                </a:ext>
              </a:extLst>
            </p:cNvPr>
            <p:cNvSpPr/>
            <p:nvPr/>
          </p:nvSpPr>
          <p:spPr>
            <a:xfrm>
              <a:off x="7475597" y="1139998"/>
              <a:ext cx="3575942" cy="1441551"/>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4" name="Oval 43">
              <a:extLst>
                <a:ext uri="{FF2B5EF4-FFF2-40B4-BE49-F238E27FC236}">
                  <a16:creationId xmlns:a16="http://schemas.microsoft.com/office/drawing/2014/main" id="{8D4FC307-0448-48AB-B9CF-934F82D91C66}"/>
                </a:ext>
              </a:extLst>
            </p:cNvPr>
            <p:cNvSpPr/>
            <p:nvPr/>
          </p:nvSpPr>
          <p:spPr>
            <a:xfrm>
              <a:off x="7043106" y="1432513"/>
              <a:ext cx="792863" cy="79286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TextBox 44">
              <a:extLst>
                <a:ext uri="{FF2B5EF4-FFF2-40B4-BE49-F238E27FC236}">
                  <a16:creationId xmlns:a16="http://schemas.microsoft.com/office/drawing/2014/main" id="{91CA3433-4861-D8BE-7374-1B050035230C}"/>
                </a:ext>
              </a:extLst>
            </p:cNvPr>
            <p:cNvSpPr txBox="1"/>
            <p:nvPr/>
          </p:nvSpPr>
          <p:spPr>
            <a:xfrm>
              <a:off x="7940557" y="1139997"/>
              <a:ext cx="2542363" cy="307777"/>
            </a:xfrm>
            <a:prstGeom prst="rect">
              <a:avLst/>
            </a:prstGeom>
            <a:noFill/>
          </p:spPr>
          <p:txBody>
            <a:bodyPr wrap="none" rtlCol="0">
              <a:spAutoFit/>
            </a:bodyPr>
            <a:lstStyle/>
            <a:p>
              <a:r>
                <a:rPr lang="en-MY" sz="1400" b="1" dirty="0">
                  <a:latin typeface="+mj-lt"/>
                </a:rPr>
                <a:t>Weapons Simulation &amp; Modelling</a:t>
              </a:r>
            </a:p>
          </p:txBody>
        </p:sp>
        <p:sp>
          <p:nvSpPr>
            <p:cNvPr id="46" name="Rectangle 45">
              <a:extLst>
                <a:ext uri="{FF2B5EF4-FFF2-40B4-BE49-F238E27FC236}">
                  <a16:creationId xmlns:a16="http://schemas.microsoft.com/office/drawing/2014/main" id="{B253C255-8546-E0DB-BBA4-6676FB38AD93}"/>
                </a:ext>
              </a:extLst>
            </p:cNvPr>
            <p:cNvSpPr/>
            <p:nvPr/>
          </p:nvSpPr>
          <p:spPr>
            <a:xfrm>
              <a:off x="7940557" y="1381221"/>
              <a:ext cx="3043382" cy="1200329"/>
            </a:xfrm>
            <a:prstGeom prst="rect">
              <a:avLst/>
            </a:prstGeom>
          </p:spPr>
          <p:txBody>
            <a:bodyPr wrap="square">
              <a:spAutoFit/>
            </a:bodyPr>
            <a:lstStyle/>
            <a:p>
              <a:r>
                <a:rPr lang="en-MY" sz="1200" dirty="0"/>
                <a:t>The Weapons Assurance Team also works closely with the other Frazer-Nash departments to solve complex engineering problems for our clients. This includes the Simulation &amp; Modelling team. Further information can be provided upon request.</a:t>
              </a:r>
            </a:p>
          </p:txBody>
        </p:sp>
      </p:grpSp>
      <p:grpSp>
        <p:nvGrpSpPr>
          <p:cNvPr id="6" name="Group 87">
            <a:extLst>
              <a:ext uri="{FF2B5EF4-FFF2-40B4-BE49-F238E27FC236}">
                <a16:creationId xmlns:a16="http://schemas.microsoft.com/office/drawing/2014/main" id="{ACCB126D-7983-C208-8678-75976DC75132}"/>
              </a:ext>
            </a:extLst>
          </p:cNvPr>
          <p:cNvGrpSpPr/>
          <p:nvPr/>
        </p:nvGrpSpPr>
        <p:grpSpPr>
          <a:xfrm>
            <a:off x="4238914" y="3745255"/>
            <a:ext cx="6061637" cy="6243725"/>
            <a:chOff x="3019317" y="2176987"/>
            <a:chExt cx="3222918" cy="3213403"/>
          </a:xfrm>
          <a:solidFill>
            <a:schemeClr val="bg1">
              <a:lumMod val="95000"/>
            </a:schemeClr>
          </a:solidFill>
        </p:grpSpPr>
        <p:sp>
          <p:nvSpPr>
            <p:cNvPr id="7" name="Block Arc 6">
              <a:extLst>
                <a:ext uri="{FF2B5EF4-FFF2-40B4-BE49-F238E27FC236}">
                  <a16:creationId xmlns:a16="http://schemas.microsoft.com/office/drawing/2014/main" id="{459EF89C-B0B5-C0D9-9D59-DE2283BB224C}"/>
                </a:ext>
              </a:extLst>
            </p:cNvPr>
            <p:cNvSpPr/>
            <p:nvPr/>
          </p:nvSpPr>
          <p:spPr>
            <a:xfrm>
              <a:off x="3028831" y="2176987"/>
              <a:ext cx="3213404" cy="3213402"/>
            </a:xfrm>
            <a:prstGeom prst="blockArc">
              <a:avLst>
                <a:gd name="adj1" fmla="val 10800000"/>
                <a:gd name="adj2" fmla="val 16200004"/>
                <a:gd name="adj3" fmla="val 2113"/>
              </a:avLst>
            </a:prstGeom>
            <a:grp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Block Arc 7">
              <a:extLst>
                <a:ext uri="{FF2B5EF4-FFF2-40B4-BE49-F238E27FC236}">
                  <a16:creationId xmlns:a16="http://schemas.microsoft.com/office/drawing/2014/main" id="{15BEAC87-CD9F-7FCA-1484-2ABC49A6679C}"/>
                </a:ext>
              </a:extLst>
            </p:cNvPr>
            <p:cNvSpPr/>
            <p:nvPr/>
          </p:nvSpPr>
          <p:spPr>
            <a:xfrm>
              <a:off x="3019317" y="2176988"/>
              <a:ext cx="3213404" cy="3213402"/>
            </a:xfrm>
            <a:prstGeom prst="blockArc">
              <a:avLst>
                <a:gd name="adj1" fmla="val 16200000"/>
                <a:gd name="adj2" fmla="val 21589317"/>
                <a:gd name="adj3" fmla="val 2281"/>
              </a:avLst>
            </a:prstGeom>
            <a:grp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
        <p:nvSpPr>
          <p:cNvPr id="29" name="Freeform: Shape 28">
            <a:extLst>
              <a:ext uri="{FF2B5EF4-FFF2-40B4-BE49-F238E27FC236}">
                <a16:creationId xmlns:a16="http://schemas.microsoft.com/office/drawing/2014/main" id="{E699ADC7-CA1C-1BF6-3EB0-5DB696C28B6E}"/>
              </a:ext>
            </a:extLst>
          </p:cNvPr>
          <p:cNvSpPr/>
          <p:nvPr/>
        </p:nvSpPr>
        <p:spPr>
          <a:xfrm rot="16200000" flipH="1">
            <a:off x="4839603" y="4330528"/>
            <a:ext cx="4798792" cy="4798792"/>
          </a:xfrm>
          <a:custGeom>
            <a:avLst/>
            <a:gdLst>
              <a:gd name="connsiteX0" fmla="*/ 4798791 w 4798792"/>
              <a:gd name="connsiteY0" fmla="*/ 2399376 h 4798792"/>
              <a:gd name="connsiteX1" fmla="*/ 4798791 w 4798792"/>
              <a:gd name="connsiteY1" fmla="*/ 2399416 h 4798792"/>
              <a:gd name="connsiteX2" fmla="*/ 4798792 w 4798792"/>
              <a:gd name="connsiteY2" fmla="*/ 2399396 h 4798792"/>
              <a:gd name="connsiteX3" fmla="*/ 0 w 4798792"/>
              <a:gd name="connsiteY3" fmla="*/ 2399396 h 4798792"/>
              <a:gd name="connsiteX4" fmla="*/ 2399396 w 4798792"/>
              <a:gd name="connsiteY4" fmla="*/ 4798792 h 4798792"/>
              <a:gd name="connsiteX5" fmla="*/ 2527472 w 4798792"/>
              <a:gd name="connsiteY5" fmla="*/ 4792325 h 4798792"/>
              <a:gd name="connsiteX6" fmla="*/ 2527472 w 4798792"/>
              <a:gd name="connsiteY6" fmla="*/ 6468 h 4798792"/>
              <a:gd name="connsiteX7" fmla="*/ 2399396 w 4798792"/>
              <a:gd name="connsiteY7" fmla="*/ 0 h 4798792"/>
              <a:gd name="connsiteX8" fmla="*/ 0 w 4798792"/>
              <a:gd name="connsiteY8" fmla="*/ 2399396 h 479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8792" h="4798792">
                <a:moveTo>
                  <a:pt x="4798791" y="2399376"/>
                </a:moveTo>
                <a:lnTo>
                  <a:pt x="4798791" y="2399416"/>
                </a:lnTo>
                <a:lnTo>
                  <a:pt x="4798792" y="2399396"/>
                </a:lnTo>
                <a:close/>
                <a:moveTo>
                  <a:pt x="0" y="2399396"/>
                </a:moveTo>
                <a:cubicBezTo>
                  <a:pt x="0" y="3724546"/>
                  <a:pt x="1074246" y="4798792"/>
                  <a:pt x="2399396" y="4798792"/>
                </a:cubicBezTo>
                <a:lnTo>
                  <a:pt x="2527472" y="4792325"/>
                </a:lnTo>
                <a:lnTo>
                  <a:pt x="2527472" y="6468"/>
                </a:lnTo>
                <a:lnTo>
                  <a:pt x="2399396" y="0"/>
                </a:lnTo>
                <a:cubicBezTo>
                  <a:pt x="1074246" y="0"/>
                  <a:pt x="0" y="1074246"/>
                  <a:pt x="0" y="2399396"/>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0" name="Freeform: Shape 9">
            <a:extLst>
              <a:ext uri="{FF2B5EF4-FFF2-40B4-BE49-F238E27FC236}">
                <a16:creationId xmlns:a16="http://schemas.microsoft.com/office/drawing/2014/main" id="{C5DDB07B-2B3E-F6D9-EB4F-DDDF02996C8D}"/>
              </a:ext>
            </a:extLst>
          </p:cNvPr>
          <p:cNvSpPr/>
          <p:nvPr/>
        </p:nvSpPr>
        <p:spPr>
          <a:xfrm rot="16200000" flipH="1">
            <a:off x="6234880" y="4014456"/>
            <a:ext cx="2015810" cy="3671278"/>
          </a:xfrm>
          <a:custGeom>
            <a:avLst/>
            <a:gdLst>
              <a:gd name="connsiteX0" fmla="*/ 0 w 2015810"/>
              <a:gd name="connsiteY0" fmla="*/ 1835639 h 3671278"/>
              <a:gd name="connsiteX1" fmla="*/ 1835639 w 2015810"/>
              <a:gd name="connsiteY1" fmla="*/ 3671278 h 3671278"/>
              <a:gd name="connsiteX2" fmla="*/ 2015810 w 2015810"/>
              <a:gd name="connsiteY2" fmla="*/ 3662180 h 3671278"/>
              <a:gd name="connsiteX3" fmla="*/ 2015810 w 2015810"/>
              <a:gd name="connsiteY3" fmla="*/ 9098 h 3671278"/>
              <a:gd name="connsiteX4" fmla="*/ 1835639 w 2015810"/>
              <a:gd name="connsiteY4" fmla="*/ 0 h 3671278"/>
              <a:gd name="connsiteX5" fmla="*/ 0 w 2015810"/>
              <a:gd name="connsiteY5" fmla="*/ 1835639 h 367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5810" h="3671278">
                <a:moveTo>
                  <a:pt x="0" y="1835639"/>
                </a:moveTo>
                <a:cubicBezTo>
                  <a:pt x="0" y="2849434"/>
                  <a:pt x="821844" y="3671278"/>
                  <a:pt x="1835639" y="3671278"/>
                </a:cubicBezTo>
                <a:lnTo>
                  <a:pt x="2015810" y="3662180"/>
                </a:lnTo>
                <a:lnTo>
                  <a:pt x="2015810" y="9098"/>
                </a:lnTo>
                <a:lnTo>
                  <a:pt x="1835639" y="0"/>
                </a:lnTo>
                <a:cubicBezTo>
                  <a:pt x="821844" y="0"/>
                  <a:pt x="0" y="821844"/>
                  <a:pt x="0" y="1835639"/>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5" name="Freeform: Shape 4">
            <a:extLst>
              <a:ext uri="{FF2B5EF4-FFF2-40B4-BE49-F238E27FC236}">
                <a16:creationId xmlns:a16="http://schemas.microsoft.com/office/drawing/2014/main" id="{7D8B6A1E-B703-BC68-DDB7-DFAB108F10B0}"/>
              </a:ext>
            </a:extLst>
          </p:cNvPr>
          <p:cNvSpPr/>
          <p:nvPr/>
        </p:nvSpPr>
        <p:spPr>
          <a:xfrm rot="16200000" flipH="1">
            <a:off x="6480197" y="4749346"/>
            <a:ext cx="1525885" cy="2691424"/>
          </a:xfrm>
          <a:custGeom>
            <a:avLst/>
            <a:gdLst>
              <a:gd name="connsiteX0" fmla="*/ 0 w 1525885"/>
              <a:gd name="connsiteY0" fmla="*/ 1345712 h 2691424"/>
              <a:gd name="connsiteX1" fmla="*/ 1345712 w 1525885"/>
              <a:gd name="connsiteY1" fmla="*/ 2691424 h 2691424"/>
              <a:gd name="connsiteX2" fmla="*/ 1483303 w 1525885"/>
              <a:gd name="connsiteY2" fmla="*/ 2684476 h 2691424"/>
              <a:gd name="connsiteX3" fmla="*/ 1525885 w 1525885"/>
              <a:gd name="connsiteY3" fmla="*/ 2677977 h 2691424"/>
              <a:gd name="connsiteX4" fmla="*/ 1525885 w 1525885"/>
              <a:gd name="connsiteY4" fmla="*/ 13447 h 2691424"/>
              <a:gd name="connsiteX5" fmla="*/ 1483303 w 1525885"/>
              <a:gd name="connsiteY5" fmla="*/ 6948 h 2691424"/>
              <a:gd name="connsiteX6" fmla="*/ 1345712 w 1525885"/>
              <a:gd name="connsiteY6" fmla="*/ 0 h 2691424"/>
              <a:gd name="connsiteX7" fmla="*/ 0 w 1525885"/>
              <a:gd name="connsiteY7" fmla="*/ 1345712 h 269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5885" h="2691424">
                <a:moveTo>
                  <a:pt x="0" y="1345712"/>
                </a:moveTo>
                <a:cubicBezTo>
                  <a:pt x="0" y="2088928"/>
                  <a:pt x="602496" y="2691424"/>
                  <a:pt x="1345712" y="2691424"/>
                </a:cubicBezTo>
                <a:cubicBezTo>
                  <a:pt x="1392163" y="2691424"/>
                  <a:pt x="1438065" y="2689070"/>
                  <a:pt x="1483303" y="2684476"/>
                </a:cubicBezTo>
                <a:lnTo>
                  <a:pt x="1525885" y="2677977"/>
                </a:lnTo>
                <a:lnTo>
                  <a:pt x="1525885" y="13447"/>
                </a:lnTo>
                <a:lnTo>
                  <a:pt x="1483303" y="6948"/>
                </a:lnTo>
                <a:cubicBezTo>
                  <a:pt x="1438065" y="2354"/>
                  <a:pt x="1392163" y="0"/>
                  <a:pt x="1345712" y="0"/>
                </a:cubicBezTo>
                <a:cubicBezTo>
                  <a:pt x="602496" y="0"/>
                  <a:pt x="0" y="602496"/>
                  <a:pt x="0" y="1345712"/>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30" name="Rounded Rectangle 38">
            <a:extLst>
              <a:ext uri="{FF2B5EF4-FFF2-40B4-BE49-F238E27FC236}">
                <a16:creationId xmlns:a16="http://schemas.microsoft.com/office/drawing/2014/main" id="{89E6FE47-7E81-D5D2-9174-33195B892681}"/>
              </a:ext>
            </a:extLst>
          </p:cNvPr>
          <p:cNvSpPr/>
          <p:nvPr/>
        </p:nvSpPr>
        <p:spPr>
          <a:xfrm flipH="1">
            <a:off x="324944" y="1069722"/>
            <a:ext cx="3575942" cy="2617211"/>
          </a:xfrm>
          <a:prstGeom prst="roundRect">
            <a:avLst>
              <a:gd name="adj" fmla="val 1160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1" name="Oval 30">
            <a:extLst>
              <a:ext uri="{FF2B5EF4-FFF2-40B4-BE49-F238E27FC236}">
                <a16:creationId xmlns:a16="http://schemas.microsoft.com/office/drawing/2014/main" id="{12859BDD-9BBC-29FC-02B3-8ACCF9930681}"/>
              </a:ext>
            </a:extLst>
          </p:cNvPr>
          <p:cNvSpPr/>
          <p:nvPr/>
        </p:nvSpPr>
        <p:spPr>
          <a:xfrm flipH="1">
            <a:off x="3456163" y="1284916"/>
            <a:ext cx="792863" cy="7928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TextBox 31">
            <a:extLst>
              <a:ext uri="{FF2B5EF4-FFF2-40B4-BE49-F238E27FC236}">
                <a16:creationId xmlns:a16="http://schemas.microsoft.com/office/drawing/2014/main" id="{62CDEC5B-A2BF-9BDC-3347-EA054927457C}"/>
              </a:ext>
            </a:extLst>
          </p:cNvPr>
          <p:cNvSpPr txBox="1"/>
          <p:nvPr/>
        </p:nvSpPr>
        <p:spPr>
          <a:xfrm flipH="1">
            <a:off x="462782" y="1176721"/>
            <a:ext cx="3203450" cy="307777"/>
          </a:xfrm>
          <a:prstGeom prst="rect">
            <a:avLst/>
          </a:prstGeom>
          <a:noFill/>
        </p:spPr>
        <p:txBody>
          <a:bodyPr wrap="square" rtlCol="0">
            <a:spAutoFit/>
          </a:bodyPr>
          <a:lstStyle/>
          <a:p>
            <a:r>
              <a:rPr lang="en-MY" sz="1400" b="1" dirty="0">
                <a:latin typeface="+mj-lt"/>
              </a:rPr>
              <a:t>Weapons Assurance Project Examples</a:t>
            </a:r>
          </a:p>
        </p:txBody>
      </p:sp>
      <p:sp>
        <p:nvSpPr>
          <p:cNvPr id="33" name="Rectangle 32">
            <a:extLst>
              <a:ext uri="{FF2B5EF4-FFF2-40B4-BE49-F238E27FC236}">
                <a16:creationId xmlns:a16="http://schemas.microsoft.com/office/drawing/2014/main" id="{82DDA6CE-5D23-6467-BAE9-8E361F71AA42}"/>
              </a:ext>
            </a:extLst>
          </p:cNvPr>
          <p:cNvSpPr/>
          <p:nvPr/>
        </p:nvSpPr>
        <p:spPr>
          <a:xfrm flipH="1">
            <a:off x="462782" y="1485469"/>
            <a:ext cx="3380395" cy="2123658"/>
          </a:xfrm>
          <a:prstGeom prst="rect">
            <a:avLst/>
          </a:prstGeom>
        </p:spPr>
        <p:txBody>
          <a:bodyPr wrap="square">
            <a:spAutoFit/>
          </a:bodyPr>
          <a:lstStyle/>
          <a:p>
            <a:r>
              <a:rPr lang="en-GB" sz="1200" dirty="0"/>
              <a:t>Some project examples include:</a:t>
            </a:r>
          </a:p>
          <a:p>
            <a:pPr marL="228600" indent="-228600">
              <a:buAutoNum type="arabicPeriod"/>
            </a:pPr>
            <a:r>
              <a:rPr lang="en-GB" sz="1200" dirty="0"/>
              <a:t>Ground Based Air Defence (GBAD)</a:t>
            </a:r>
          </a:p>
          <a:p>
            <a:pPr marL="228600" indent="-228600">
              <a:buAutoNum type="arabicPeriod"/>
            </a:pPr>
            <a:r>
              <a:rPr lang="en-GB" sz="1200" dirty="0"/>
              <a:t>Trophy Active Protection System (APS)</a:t>
            </a:r>
          </a:p>
          <a:p>
            <a:pPr marL="228600" indent="-228600">
              <a:buAutoNum type="arabicPeriod"/>
            </a:pPr>
            <a:r>
              <a:rPr lang="en-GB" sz="1200" dirty="0"/>
              <a:t>Weapons Operating Centre Independent Safety &amp; Environmental Auditor</a:t>
            </a:r>
          </a:p>
          <a:p>
            <a:pPr marL="228600" indent="-228600">
              <a:buFontTx/>
              <a:buAutoNum type="arabicPeriod"/>
            </a:pPr>
            <a:r>
              <a:rPr lang="en-GB" sz="1200" dirty="0"/>
              <a:t>Tomahawk Land Attack Missile (TLAM)</a:t>
            </a:r>
          </a:p>
          <a:p>
            <a:pPr marL="228600" indent="-228600">
              <a:buFontTx/>
              <a:buAutoNum type="arabicPeriod"/>
            </a:pPr>
            <a:r>
              <a:rPr lang="en-GB" sz="1200" dirty="0"/>
              <a:t>Harpoon Weapon System</a:t>
            </a:r>
          </a:p>
          <a:p>
            <a:pPr marL="228600" indent="-228600">
              <a:buAutoNum type="arabicPeriod"/>
            </a:pPr>
            <a:r>
              <a:rPr lang="en-GB" sz="1200" dirty="0"/>
              <a:t>WOME Disposal</a:t>
            </a:r>
          </a:p>
          <a:p>
            <a:pPr marL="228600" indent="-228600">
              <a:buAutoNum type="arabicPeriod"/>
            </a:pPr>
            <a:r>
              <a:rPr lang="en-GB" sz="1200" dirty="0"/>
              <a:t>Laser Directed Energy Weapon (LDEW)</a:t>
            </a:r>
          </a:p>
          <a:p>
            <a:r>
              <a:rPr lang="en-MY" sz="1200" dirty="0"/>
              <a:t>Further details or these and numerous other project examples can be provided upon request.</a:t>
            </a:r>
            <a:endParaRPr lang="en-GB" sz="1200" dirty="0"/>
          </a:p>
        </p:txBody>
      </p:sp>
      <p:sp>
        <p:nvSpPr>
          <p:cNvPr id="37" name="Title 1">
            <a:extLst>
              <a:ext uri="{FF2B5EF4-FFF2-40B4-BE49-F238E27FC236}">
                <a16:creationId xmlns:a16="http://schemas.microsoft.com/office/drawing/2014/main" id="{A219890D-6CF0-8524-0550-D10A3B7C326D}"/>
              </a:ext>
            </a:extLst>
          </p:cNvPr>
          <p:cNvSpPr txBox="1">
            <a:spLocks/>
          </p:cNvSpPr>
          <p:nvPr/>
        </p:nvSpPr>
        <p:spPr>
          <a:xfrm>
            <a:off x="1085464" y="340162"/>
            <a:ext cx="8643364" cy="422938"/>
          </a:xfrm>
          <a:prstGeom prst="rect">
            <a:avLst/>
          </a:prstGeom>
        </p:spPr>
        <p:txBody>
          <a:bodyPr/>
          <a:lstStyle>
            <a:lvl1pPr algn="l" defTabSz="914400" rtl="0" eaLnBrk="1" latinLnBrk="0" hangingPunct="1">
              <a:lnSpc>
                <a:spcPct val="100000"/>
              </a:lnSpc>
              <a:spcBef>
                <a:spcPct val="0"/>
              </a:spcBef>
              <a:buNone/>
              <a:defRPr sz="2400" b="1" kern="1200">
                <a:solidFill>
                  <a:schemeClr val="tx1"/>
                </a:solidFill>
                <a:latin typeface="+mn-lt"/>
                <a:ea typeface="+mj-ea"/>
                <a:cs typeface="+mj-cs"/>
              </a:defRPr>
            </a:lvl1pPr>
          </a:lstStyle>
          <a:p>
            <a:r>
              <a:rPr lang="en-GB" dirty="0"/>
              <a:t>Project Examples</a:t>
            </a:r>
          </a:p>
        </p:txBody>
      </p:sp>
      <p:grpSp>
        <p:nvGrpSpPr>
          <p:cNvPr id="3" name="Group 2">
            <a:extLst>
              <a:ext uri="{FF2B5EF4-FFF2-40B4-BE49-F238E27FC236}">
                <a16:creationId xmlns:a16="http://schemas.microsoft.com/office/drawing/2014/main" id="{C26D5F0D-EB99-B268-7093-F9C8BBFBFDAB}"/>
              </a:ext>
            </a:extLst>
          </p:cNvPr>
          <p:cNvGrpSpPr/>
          <p:nvPr/>
        </p:nvGrpSpPr>
        <p:grpSpPr>
          <a:xfrm>
            <a:off x="287339" y="347102"/>
            <a:ext cx="582742" cy="580641"/>
            <a:chOff x="1960085" y="5276986"/>
            <a:chExt cx="914400" cy="914400"/>
          </a:xfrm>
        </p:grpSpPr>
        <p:sp>
          <p:nvSpPr>
            <p:cNvPr id="4" name="Oval 3">
              <a:extLst>
                <a:ext uri="{FF2B5EF4-FFF2-40B4-BE49-F238E27FC236}">
                  <a16:creationId xmlns:a16="http://schemas.microsoft.com/office/drawing/2014/main" id="{198654C7-713C-75A9-B782-71BAB09D609A}"/>
                </a:ext>
              </a:extLst>
            </p:cNvPr>
            <p:cNvSpPr/>
            <p:nvPr/>
          </p:nvSpPr>
          <p:spPr>
            <a:xfrm>
              <a:off x="1960085" y="5276986"/>
              <a:ext cx="914400" cy="914400"/>
            </a:xfrm>
            <a:prstGeom prst="ellipse">
              <a:avLst/>
            </a:prstGeom>
            <a:solidFill>
              <a:schemeClr val="bg1"/>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3"/>
                </a:solidFill>
                <a:latin typeface="FontAwesome" pitchFamily="2" charset="0"/>
              </a:endParaRPr>
            </a:p>
          </p:txBody>
        </p:sp>
        <p:grpSp>
          <p:nvGrpSpPr>
            <p:cNvPr id="9" name="Group 8">
              <a:extLst>
                <a:ext uri="{FF2B5EF4-FFF2-40B4-BE49-F238E27FC236}">
                  <a16:creationId xmlns:a16="http://schemas.microsoft.com/office/drawing/2014/main" id="{594AC286-8C04-C510-E4A2-D567965DC983}"/>
                </a:ext>
              </a:extLst>
            </p:cNvPr>
            <p:cNvGrpSpPr/>
            <p:nvPr/>
          </p:nvGrpSpPr>
          <p:grpSpPr>
            <a:xfrm>
              <a:off x="2051299" y="5293428"/>
              <a:ext cx="726939" cy="726939"/>
              <a:chOff x="2051299" y="5293428"/>
              <a:chExt cx="726939" cy="726939"/>
            </a:xfrm>
          </p:grpSpPr>
          <p:grpSp>
            <p:nvGrpSpPr>
              <p:cNvPr id="11" name="Group 10">
                <a:extLst>
                  <a:ext uri="{FF2B5EF4-FFF2-40B4-BE49-F238E27FC236}">
                    <a16:creationId xmlns:a16="http://schemas.microsoft.com/office/drawing/2014/main" id="{5CE18EA6-220F-258B-1FB4-CF1FFD0DCD68}"/>
                  </a:ext>
                </a:extLst>
              </p:cNvPr>
              <p:cNvGrpSpPr/>
              <p:nvPr/>
            </p:nvGrpSpPr>
            <p:grpSpPr>
              <a:xfrm>
                <a:off x="2235381" y="5546725"/>
                <a:ext cx="371294" cy="358776"/>
                <a:chOff x="2235381" y="5546725"/>
                <a:chExt cx="371294" cy="358776"/>
              </a:xfrm>
            </p:grpSpPr>
            <p:sp>
              <p:nvSpPr>
                <p:cNvPr id="13" name="Rectangle 12">
                  <a:extLst>
                    <a:ext uri="{FF2B5EF4-FFF2-40B4-BE49-F238E27FC236}">
                      <a16:creationId xmlns:a16="http://schemas.microsoft.com/office/drawing/2014/main" id="{15AC593D-E8E7-8872-B737-A202497032CE}"/>
                    </a:ext>
                  </a:extLst>
                </p:cNvPr>
                <p:cNvSpPr/>
                <p:nvPr/>
              </p:nvSpPr>
              <p:spPr>
                <a:xfrm rot="5400000">
                  <a:off x="2335303" y="5588115"/>
                  <a:ext cx="171450" cy="3712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AA6CADFA-BA7C-1779-5DC3-78A5BB7AD2CB}"/>
                    </a:ext>
                  </a:extLst>
                </p:cNvPr>
                <p:cNvSpPr/>
                <p:nvPr/>
              </p:nvSpPr>
              <p:spPr>
                <a:xfrm>
                  <a:off x="2333625" y="5546725"/>
                  <a:ext cx="189571" cy="3587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Graphic 11" descr="Explosion with solid fill">
                <a:extLst>
                  <a:ext uri="{FF2B5EF4-FFF2-40B4-BE49-F238E27FC236}">
                    <a16:creationId xmlns:a16="http://schemas.microsoft.com/office/drawing/2014/main" id="{18EF44C4-9314-CF04-495F-FA3D1AE3F2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51299" y="5293428"/>
                <a:ext cx="726939" cy="726939"/>
              </a:xfrm>
              <a:prstGeom prst="rect">
                <a:avLst/>
              </a:prstGeom>
            </p:spPr>
          </p:pic>
        </p:grpSp>
      </p:grpSp>
      <p:cxnSp>
        <p:nvCxnSpPr>
          <p:cNvPr id="25" name="Straight Connector 24">
            <a:extLst>
              <a:ext uri="{FF2B5EF4-FFF2-40B4-BE49-F238E27FC236}">
                <a16:creationId xmlns:a16="http://schemas.microsoft.com/office/drawing/2014/main" id="{EAA6C0F1-C5E7-A638-0536-9ED9A623215C}"/>
              </a:ext>
            </a:extLst>
          </p:cNvPr>
          <p:cNvCxnSpPr>
            <a:cxnSpLocks/>
          </p:cNvCxnSpPr>
          <p:nvPr/>
        </p:nvCxnSpPr>
        <p:spPr>
          <a:xfrm flipH="1">
            <a:off x="7237852" y="3429000"/>
            <a:ext cx="982147" cy="3015386"/>
          </a:xfrm>
          <a:prstGeom prst="line">
            <a:avLst/>
          </a:prstGeom>
          <a:ln>
            <a:solidFill>
              <a:schemeClr val="bg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ED184B3-93FC-73F2-10EC-FA694445135F}"/>
              </a:ext>
            </a:extLst>
          </p:cNvPr>
          <p:cNvCxnSpPr>
            <a:cxnSpLocks/>
            <a:stCxn id="31" idx="3"/>
          </p:cNvCxnSpPr>
          <p:nvPr/>
        </p:nvCxnSpPr>
        <p:spPr>
          <a:xfrm>
            <a:off x="4132914" y="1961667"/>
            <a:ext cx="1919464" cy="2975026"/>
          </a:xfrm>
          <a:prstGeom prst="line">
            <a:avLst/>
          </a:prstGeom>
          <a:ln>
            <a:solidFill>
              <a:schemeClr val="bg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ACE202-6064-117C-103A-57D4F8804A3C}"/>
              </a:ext>
            </a:extLst>
          </p:cNvPr>
          <p:cNvCxnSpPr>
            <a:cxnSpLocks/>
          </p:cNvCxnSpPr>
          <p:nvPr/>
        </p:nvCxnSpPr>
        <p:spPr>
          <a:xfrm flipH="1">
            <a:off x="6377241" y="1715947"/>
            <a:ext cx="949961" cy="3616165"/>
          </a:xfrm>
          <a:prstGeom prst="line">
            <a:avLst/>
          </a:prstGeom>
          <a:ln>
            <a:solidFill>
              <a:schemeClr val="bg2"/>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040236"/>
      </p:ext>
    </p:extLst>
  </p:cSld>
  <p:clrMapOvr>
    <a:masterClrMapping/>
  </p:clrMapOvr>
</p:sld>
</file>

<file path=ppt/theme/theme1.xml><?xml version="1.0" encoding="utf-8"?>
<a:theme xmlns:a="http://schemas.openxmlformats.org/drawingml/2006/main" name="Frazer-Nash new logo theme - main text page">
  <a:themeElements>
    <a:clrScheme name="KBR primary">
      <a:dk1>
        <a:srgbClr val="000000"/>
      </a:dk1>
      <a:lt1>
        <a:srgbClr val="FFFFFF"/>
      </a:lt1>
      <a:dk2>
        <a:srgbClr val="545454"/>
      </a:dk2>
      <a:lt2>
        <a:srgbClr val="BFBFBF"/>
      </a:lt2>
      <a:accent1>
        <a:srgbClr val="004987"/>
      </a:accent1>
      <a:accent2>
        <a:srgbClr val="00205C"/>
      </a:accent2>
      <a:accent3>
        <a:srgbClr val="FFDA00"/>
      </a:accent3>
      <a:accent4>
        <a:srgbClr val="00783F"/>
      </a:accent4>
      <a:accent5>
        <a:srgbClr val="A2C7E2"/>
      </a:accent5>
      <a:accent6>
        <a:srgbClr val="231F20"/>
      </a:accent6>
      <a:hlink>
        <a:srgbClr val="107E7D"/>
      </a:hlink>
      <a:folHlink>
        <a:srgbClr val="95190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NC Master PowerPoint FINAL  -  Read-Only" id="{1025AF2D-CFB4-4F40-B028-A32924720AB8}" vid="{F09069D1-1849-41B8-A63C-2A7B94847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81E3A408B9F3439EDA67988DA9A033" ma:contentTypeVersion="20" ma:contentTypeDescription="Create a new document." ma:contentTypeScope="" ma:versionID="7b3bc22059d142fb1b11ae8392410b2b">
  <xsd:schema xmlns:xsd="http://www.w3.org/2001/XMLSchema" xmlns:xs="http://www.w3.org/2001/XMLSchema" xmlns:p="http://schemas.microsoft.com/office/2006/metadata/properties" xmlns:ns1="http://schemas.microsoft.com/sharepoint/v3" xmlns:ns2="0e7d6aca-4151-4316-bcd4-acb756f55cc8" xmlns:ns3="bda2bfc9-9e62-4d8a-a581-b349c0d5e324" targetNamespace="http://schemas.microsoft.com/office/2006/metadata/properties" ma:root="true" ma:fieldsID="9625de66728945bfd21fda5b18dd0ef6" ns1:_="" ns2:_="" ns3:_="">
    <xsd:import namespace="http://schemas.microsoft.com/sharepoint/v3"/>
    <xsd:import namespace="0e7d6aca-4151-4316-bcd4-acb756f55cc8"/>
    <xsd:import namespace="bda2bfc9-9e62-4d8a-a581-b349c0d5e3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1:_ip_UnifiedCompliancePolicyProperties" minOccurs="0"/>
                <xsd:element ref="ns1:_ip_UnifiedCompliancePolicyUIAction" minOccurs="0"/>
                <xsd:element ref="ns1:PublishingStartDate" minOccurs="0"/>
                <xsd:element ref="ns1:PublishingExpirationDate" minOccurs="0"/>
                <xsd:element ref="ns2:MediaServiceAutoKeyPoints" minOccurs="0"/>
                <xsd:element ref="ns2:MediaServiceKeyPoints" minOccurs="0"/>
                <xsd:element ref="ns2:_Flow_SignoffStatu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element name="PublishingStartDate" ma:index="19"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0"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7d6aca-4151-4316-bcd4-acb756f55c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MediaServiceLocation" ma:index="25" nillable="true" ma:displayName="Location" ma:internalName="MediaServiceLocation" ma:readOnly="true">
      <xsd:simpleType>
        <xsd:restriction base="dms:Text"/>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37236683-59c3-43fd-bffa-9fe87663903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da2bfc9-9e62-4d8a-a581-b349c0d5e32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1d435b8d-26d4-42fa-b5cb-1b6d8065035a}" ma:internalName="TaxCatchAll" ma:showField="CatchAllData" ma:web="bda2bfc9-9e62-4d8a-a581-b349c0d5e3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E24DFB-2F98-4895-8672-719E1B741C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e7d6aca-4151-4316-bcd4-acb756f55cc8"/>
    <ds:schemaRef ds:uri="bda2bfc9-9e62-4d8a-a581-b349c0d5e3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D87410-9089-4654-9E73-BBB3D5B5C1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FNC Master PowerPoint FINAL</Template>
  <TotalTime>54</TotalTime>
  <Words>1396</Words>
  <Application>Microsoft Office PowerPoint</Application>
  <PresentationFormat>Widescreen</PresentationFormat>
  <Paragraphs>120</Paragraphs>
  <Slides>10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Dinot</vt:lpstr>
      <vt:lpstr>FontAwesome</vt:lpstr>
      <vt:lpstr>Segoe UI</vt:lpstr>
      <vt:lpstr>Frazer-Nash new logo theme - main text page</vt:lpstr>
      <vt:lpstr>PowerPoint Presentation</vt:lpstr>
      <vt:lpstr>Contents</vt:lpstr>
      <vt:lpstr>Core Services</vt:lpstr>
      <vt:lpstr>OME &amp; Weapons Safety</vt:lpstr>
      <vt:lpstr>Platform Integration</vt:lpstr>
      <vt:lpstr>Weapons Test &amp; Evaluation</vt:lpstr>
      <vt:lpstr>Research &amp; Novel Weapons</vt:lpstr>
      <vt:lpstr>Transferable Safety Skills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Trevor Leckie</dc:creator>
  <cp:lastModifiedBy>Trevor Leckie</cp:lastModifiedBy>
  <cp:revision>8</cp:revision>
  <dcterms:created xsi:type="dcterms:W3CDTF">2022-11-25T11:21:52Z</dcterms:created>
  <dcterms:modified xsi:type="dcterms:W3CDTF">2023-04-13T11:26:59Z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3dd467b-6e1c-4a01-a8cf-4d5024698f72_Enabled">
    <vt:lpwstr>true</vt:lpwstr>
  </property>
  <property fmtid="{D5CDD505-2E9C-101B-9397-08002B2CF9AE}" pid="3" name="MSIP_Label_e3dd467b-6e1c-4a01-a8cf-4d5024698f72_SetDate">
    <vt:lpwstr>2022-05-03T15:22:33Z</vt:lpwstr>
  </property>
  <property fmtid="{D5CDD505-2E9C-101B-9397-08002B2CF9AE}" pid="4" name="MSIP_Label_e3dd467b-6e1c-4a01-a8cf-4d5024698f72_Method">
    <vt:lpwstr>Privileged</vt:lpwstr>
  </property>
  <property fmtid="{D5CDD505-2E9C-101B-9397-08002B2CF9AE}" pid="5" name="MSIP_Label_e3dd467b-6e1c-4a01-a8cf-4d5024698f72_Name">
    <vt:lpwstr>Business</vt:lpwstr>
  </property>
  <property fmtid="{D5CDD505-2E9C-101B-9397-08002B2CF9AE}" pid="6" name="MSIP_Label_e3dd467b-6e1c-4a01-a8cf-4d5024698f72_SiteId">
    <vt:lpwstr>d540db14-ce3e-4d18-adfb-75a65e88f7d7</vt:lpwstr>
  </property>
  <property fmtid="{D5CDD505-2E9C-101B-9397-08002B2CF9AE}" pid="7" name="MSIP_Label_e3dd467b-6e1c-4a01-a8cf-4d5024698f72_ActionId">
    <vt:lpwstr>3f3f8c37-8b5b-412b-a7e1-9fd24b0b3043</vt:lpwstr>
  </property>
  <property fmtid="{D5CDD505-2E9C-101B-9397-08002B2CF9AE}" pid="8" name="MSIP_Label_e3dd467b-6e1c-4a01-a8cf-4d5024698f72_ContentBits">
    <vt:lpwstr>0</vt:lpwstr>
  </property>
</Properties>
</file>